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2" r:id="rId2"/>
    <p:sldMasterId id="2147483684" r:id="rId3"/>
  </p:sldMasterIdLst>
  <p:notesMasterIdLst>
    <p:notesMasterId r:id="rId37"/>
  </p:notesMasterIdLst>
  <p:handoutMasterIdLst>
    <p:handoutMasterId r:id="rId38"/>
  </p:handoutMasterIdLst>
  <p:sldIdLst>
    <p:sldId id="257" r:id="rId4"/>
    <p:sldId id="258" r:id="rId5"/>
    <p:sldId id="266" r:id="rId6"/>
    <p:sldId id="261" r:id="rId7"/>
    <p:sldId id="260" r:id="rId8"/>
    <p:sldId id="256" r:id="rId9"/>
    <p:sldId id="262" r:id="rId10"/>
    <p:sldId id="264" r:id="rId11"/>
    <p:sldId id="265"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6858000" type="screen4x3"/>
  <p:notesSz cx="6934200" cy="9220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4">
          <p15:clr>
            <a:srgbClr val="A4A3A4"/>
          </p15:clr>
        </p15:guide>
        <p15:guide id="2" pos="218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6367"/>
    <a:srgbClr val="49445C"/>
    <a:srgbClr val="3E4762"/>
    <a:srgbClr val="62758E"/>
    <a:srgbClr val="FFFFFF"/>
    <a:srgbClr val="2D2D85"/>
    <a:srgbClr val="B75E21"/>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95" autoAdjust="0"/>
    <p:restoredTop sz="95019" autoAdjust="0"/>
  </p:normalViewPr>
  <p:slideViewPr>
    <p:cSldViewPr>
      <p:cViewPr varScale="1">
        <p:scale>
          <a:sx n="66" d="100"/>
          <a:sy n="66" d="100"/>
        </p:scale>
        <p:origin x="600" y="53"/>
      </p:cViewPr>
      <p:guideLst>
        <p:guide orient="horz" pos="2160"/>
        <p:guide pos="2880"/>
      </p:guideLst>
    </p:cSldViewPr>
  </p:slideViewPr>
  <p:notesTextViewPr>
    <p:cViewPr>
      <p:scale>
        <a:sx n="100" d="100"/>
        <a:sy n="100" d="100"/>
      </p:scale>
      <p:origin x="0" y="0"/>
    </p:cViewPr>
  </p:notesTextViewPr>
  <p:notesViewPr>
    <p:cSldViewPr>
      <p:cViewPr varScale="1">
        <p:scale>
          <a:sx n="55" d="100"/>
          <a:sy n="55" d="100"/>
        </p:scale>
        <p:origin x="-2892" y="-90"/>
      </p:cViewPr>
      <p:guideLst>
        <p:guide orient="horz" pos="2904"/>
        <p:guide pos="218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5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85699" name="Rectangle 3"/>
          <p:cNvSpPr>
            <a:spLocks noGrp="1" noChangeArrowheads="1"/>
          </p:cNvSpPr>
          <p:nvPr>
            <p:ph type="dt" sz="quarter" idx="1"/>
          </p:nvPr>
        </p:nvSpPr>
        <p:spPr bwMode="auto">
          <a:xfrm>
            <a:off x="39624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85700" name="Rectangle 4"/>
          <p:cNvSpPr>
            <a:spLocks noGrp="1" noChangeArrowheads="1"/>
          </p:cNvSpPr>
          <p:nvPr>
            <p:ph type="ftr" sz="quarter" idx="2"/>
          </p:nvPr>
        </p:nvSpPr>
        <p:spPr bwMode="auto">
          <a:xfrm>
            <a:off x="0" y="87630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85701" name="Rectangle 5"/>
          <p:cNvSpPr>
            <a:spLocks noGrp="1" noChangeArrowheads="1"/>
          </p:cNvSpPr>
          <p:nvPr>
            <p:ph type="sldNum" sz="quarter" idx="3"/>
          </p:nvPr>
        </p:nvSpPr>
        <p:spPr bwMode="auto">
          <a:xfrm>
            <a:off x="3962400" y="87630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E23F427-F542-4157-82A0-CDD732D3EABC}" type="slidenum">
              <a:rPr lang="en-US"/>
              <a:pPr/>
              <a:t>‹#›</a:t>
            </a:fld>
            <a:endParaRPr lang="en-US"/>
          </a:p>
        </p:txBody>
      </p:sp>
    </p:spTree>
    <p:extLst>
      <p:ext uri="{BB962C8B-B14F-4D97-AF65-F5344CB8AC3E}">
        <p14:creationId xmlns:p14="http://schemas.microsoft.com/office/powerpoint/2010/main" val="2725666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005138"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Unicode MS" pitchFamily="34" charset="-128"/>
              </a:defRPr>
            </a:lvl1pPr>
          </a:lstStyle>
          <a:p>
            <a:endParaRPr lang="en-US"/>
          </a:p>
        </p:txBody>
      </p:sp>
      <p:sp>
        <p:nvSpPr>
          <p:cNvPr id="31747" name="Rectangle 3"/>
          <p:cNvSpPr>
            <a:spLocks noGrp="1" noChangeArrowheads="1"/>
          </p:cNvSpPr>
          <p:nvPr>
            <p:ph type="dt" idx="1"/>
          </p:nvPr>
        </p:nvSpPr>
        <p:spPr bwMode="auto">
          <a:xfrm>
            <a:off x="3927475" y="0"/>
            <a:ext cx="3005138"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Unicode MS" pitchFamily="34" charset="-128"/>
              </a:defRPr>
            </a:lvl1pPr>
          </a:lstStyle>
          <a:p>
            <a:endParaRPr lang="en-US"/>
          </a:p>
        </p:txBody>
      </p:sp>
      <p:sp>
        <p:nvSpPr>
          <p:cNvPr id="31748" name="Rectangle 4"/>
          <p:cNvSpPr>
            <a:spLocks noGrp="1" noRot="1" noChangeAspect="1" noChangeArrowheads="1" noTextEdit="1"/>
          </p:cNvSpPr>
          <p:nvPr>
            <p:ph type="sldImg" idx="2"/>
          </p:nvPr>
        </p:nvSpPr>
        <p:spPr bwMode="auto">
          <a:xfrm>
            <a:off x="1162050" y="692150"/>
            <a:ext cx="4610100" cy="3457575"/>
          </a:xfrm>
          <a:prstGeom prst="rect">
            <a:avLst/>
          </a:prstGeom>
          <a:noFill/>
          <a:ln w="9525">
            <a:solidFill>
              <a:srgbClr val="000000"/>
            </a:solidFill>
            <a:miter lim="800000"/>
            <a:headEnd/>
            <a:tailEnd/>
          </a:ln>
          <a:effectLst/>
        </p:spPr>
      </p:sp>
      <p:sp>
        <p:nvSpPr>
          <p:cNvPr id="31749" name="Rectangle 5"/>
          <p:cNvSpPr>
            <a:spLocks noGrp="1" noChangeArrowheads="1"/>
          </p:cNvSpPr>
          <p:nvPr>
            <p:ph type="body" sz="quarter" idx="3"/>
          </p:nvPr>
        </p:nvSpPr>
        <p:spPr bwMode="auto">
          <a:xfrm>
            <a:off x="693738" y="4379913"/>
            <a:ext cx="5546725" cy="41481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1750" name="Rectangle 6"/>
          <p:cNvSpPr>
            <a:spLocks noGrp="1" noChangeArrowheads="1"/>
          </p:cNvSpPr>
          <p:nvPr>
            <p:ph type="ftr" sz="quarter" idx="4"/>
          </p:nvPr>
        </p:nvSpPr>
        <p:spPr bwMode="auto">
          <a:xfrm>
            <a:off x="0" y="8758238"/>
            <a:ext cx="3005138"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Unicode MS" pitchFamily="34" charset="-128"/>
              </a:defRPr>
            </a:lvl1pPr>
          </a:lstStyle>
          <a:p>
            <a:endParaRPr lang="en-US"/>
          </a:p>
        </p:txBody>
      </p:sp>
      <p:sp>
        <p:nvSpPr>
          <p:cNvPr id="31751" name="Rectangle 7"/>
          <p:cNvSpPr>
            <a:spLocks noGrp="1" noChangeArrowheads="1"/>
          </p:cNvSpPr>
          <p:nvPr>
            <p:ph type="sldNum" sz="quarter" idx="5"/>
          </p:nvPr>
        </p:nvSpPr>
        <p:spPr bwMode="auto">
          <a:xfrm>
            <a:off x="3927475" y="8758238"/>
            <a:ext cx="3005138"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Unicode MS" pitchFamily="34" charset="-128"/>
              </a:defRPr>
            </a:lvl1pPr>
          </a:lstStyle>
          <a:p>
            <a:fld id="{0CE23578-A8EB-4FCB-886E-73A4A47677C2}" type="slidenum">
              <a:rPr lang="en-US"/>
              <a:pPr/>
              <a:t>‹#›</a:t>
            </a:fld>
            <a:endParaRPr lang="en-US"/>
          </a:p>
        </p:txBody>
      </p:sp>
    </p:spTree>
    <p:extLst>
      <p:ext uri="{BB962C8B-B14F-4D97-AF65-F5344CB8AC3E}">
        <p14:creationId xmlns:p14="http://schemas.microsoft.com/office/powerpoint/2010/main" val="406011776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Unicode MS" pitchFamily="34" charset="-128"/>
        <a:ea typeface="+mn-ea"/>
        <a:cs typeface="+mn-cs"/>
      </a:defRPr>
    </a:lvl1pPr>
    <a:lvl2pPr marL="457200" algn="l" rtl="0" fontAlgn="base">
      <a:spcBef>
        <a:spcPct val="30000"/>
      </a:spcBef>
      <a:spcAft>
        <a:spcPct val="0"/>
      </a:spcAft>
      <a:defRPr sz="1200" kern="1200">
        <a:solidFill>
          <a:schemeClr val="tx1"/>
        </a:solidFill>
        <a:latin typeface="Arial Unicode MS" pitchFamily="34" charset="-128"/>
        <a:ea typeface="+mn-ea"/>
        <a:cs typeface="+mn-cs"/>
      </a:defRPr>
    </a:lvl2pPr>
    <a:lvl3pPr marL="914400" algn="l" rtl="0" fontAlgn="base">
      <a:spcBef>
        <a:spcPct val="30000"/>
      </a:spcBef>
      <a:spcAft>
        <a:spcPct val="0"/>
      </a:spcAft>
      <a:defRPr sz="1200" kern="1200">
        <a:solidFill>
          <a:schemeClr val="tx1"/>
        </a:solidFill>
        <a:latin typeface="Arial Unicode MS" pitchFamily="34" charset="-128"/>
        <a:ea typeface="+mn-ea"/>
        <a:cs typeface="+mn-cs"/>
      </a:defRPr>
    </a:lvl3pPr>
    <a:lvl4pPr marL="1371600" algn="l" rtl="0" fontAlgn="base">
      <a:spcBef>
        <a:spcPct val="30000"/>
      </a:spcBef>
      <a:spcAft>
        <a:spcPct val="0"/>
      </a:spcAft>
      <a:defRPr sz="1200" kern="1200">
        <a:solidFill>
          <a:schemeClr val="tx1"/>
        </a:solidFill>
        <a:latin typeface="Arial Unicode MS" pitchFamily="34" charset="-128"/>
        <a:ea typeface="+mn-ea"/>
        <a:cs typeface="+mn-cs"/>
      </a:defRPr>
    </a:lvl4pPr>
    <a:lvl5pPr marL="1828800" algn="l" rtl="0" fontAlgn="base">
      <a:spcBef>
        <a:spcPct val="30000"/>
      </a:spcBef>
      <a:spcAft>
        <a:spcPct val="0"/>
      </a:spcAft>
      <a:defRPr sz="1200" kern="1200">
        <a:solidFill>
          <a:schemeClr val="tx1"/>
        </a:solidFill>
        <a:latin typeface="Arial Unicode MS" pitchFamily="34" charset="-12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philamuseum.org/floorplan/?galleryID=226&amp;mf=floor2"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www.philamuseum.org/floorplan/?galleryID=260&amp;mf=floor2"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philamuseum.org/floorplan/?galleryID=258&amp;mf=floor2"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Blank with Logo Only</a:t>
            </a:r>
            <a:endParaRPr lang="en-US" dirty="0"/>
          </a:p>
        </p:txBody>
      </p:sp>
      <p:sp>
        <p:nvSpPr>
          <p:cNvPr id="4" name="Slide Number Placeholder 3"/>
          <p:cNvSpPr>
            <a:spLocks noGrp="1"/>
          </p:cNvSpPr>
          <p:nvPr>
            <p:ph type="sldNum" sz="quarter" idx="10"/>
          </p:nvPr>
        </p:nvSpPr>
        <p:spPr/>
        <p:txBody>
          <a:bodyPr/>
          <a:lstStyle/>
          <a:p>
            <a:fld id="{0CE23578-A8EB-4FCB-886E-73A4A47677C2}" type="slidenum">
              <a:rPr lang="en-US" smtClean="0"/>
              <a:pPr/>
              <a:t>1</a:t>
            </a:fld>
            <a:endParaRPr lang="en-US"/>
          </a:p>
        </p:txBody>
      </p:sp>
    </p:spTree>
    <p:extLst>
      <p:ext uri="{BB962C8B-B14F-4D97-AF65-F5344CB8AC3E}">
        <p14:creationId xmlns:p14="http://schemas.microsoft.com/office/powerpoint/2010/main" val="1752544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3825" y="1152525"/>
            <a:ext cx="4146550" cy="3111500"/>
          </a:xfrm>
        </p:spPr>
      </p:sp>
      <p:sp>
        <p:nvSpPr>
          <p:cNvPr id="3" name="Notes Placeholder 2"/>
          <p:cNvSpPr>
            <a:spLocks noGrp="1"/>
          </p:cNvSpPr>
          <p:nvPr>
            <p:ph type="body" idx="1"/>
          </p:nvPr>
        </p:nvSpPr>
        <p:spPr/>
        <p:txBody>
          <a:bodyPr/>
          <a:lstStyle/>
          <a:p>
            <a:r>
              <a:rPr lang="en-US" dirty="0" smtClean="0"/>
              <a:t>So, what</a:t>
            </a:r>
            <a:r>
              <a:rPr lang="en-US" baseline="0" dirty="0" smtClean="0"/>
              <a:t> does TLA look like in </a:t>
            </a:r>
            <a:r>
              <a:rPr lang="en-US" baseline="0" dirty="0" err="1" smtClean="0"/>
              <a:t>AoA</a:t>
            </a:r>
            <a:r>
              <a:rPr lang="en-US" baseline="0" dirty="0" smtClean="0"/>
              <a:t>. Both group </a:t>
            </a:r>
            <a:r>
              <a:rPr lang="en-US" baseline="0" dirty="0" err="1" smtClean="0"/>
              <a:t>ODIPing</a:t>
            </a:r>
            <a:r>
              <a:rPr lang="en-US" baseline="0" dirty="0" smtClean="0"/>
              <a:t> and individual works are designed to open us to multiple perspectives and questioning our assumptions.  </a:t>
            </a:r>
            <a:r>
              <a:rPr lang="en-US" dirty="0" smtClean="0"/>
              <a:t>We often use this work,</a:t>
            </a:r>
            <a:r>
              <a:rPr lang="en-US" baseline="0" dirty="0" smtClean="0"/>
              <a:t> </a:t>
            </a:r>
            <a:r>
              <a:rPr lang="en-US" dirty="0" smtClean="0"/>
              <a:t>Jane Reed and Dora Hunt by Clarence Carter during the group ODIP portion, in part because</a:t>
            </a:r>
            <a:r>
              <a:rPr lang="en-US" baseline="0" dirty="0" smtClean="0"/>
              <a:t> we know almost nothing about it, and there is no additional label copy beyond the basics.</a:t>
            </a:r>
            <a:r>
              <a:rPr lang="en-US" dirty="0" smtClean="0"/>
              <a:t>– a few points often raises: their names but no faces, the powerlines with no wires yet, how we know what we know (e.g. southern Ohio v. city), imagine narratives for them.</a:t>
            </a:r>
          </a:p>
          <a:p>
            <a:pPr defTabSz="923015">
              <a:defRPr/>
            </a:pPr>
            <a:r>
              <a:rPr lang="en-US" dirty="0" smtClean="0"/>
              <a:t>On the left you see a form which actually</a:t>
            </a:r>
            <a:r>
              <a:rPr lang="en-US" baseline="0" dirty="0" smtClean="0"/>
              <a:t> comes from the second activity, in which we give the students a form and send them to find a work that represents an idea (such as care, compassion, good teaching, </a:t>
            </a:r>
            <a:r>
              <a:rPr lang="en-US" baseline="0" dirty="0" err="1" smtClean="0"/>
              <a:t>etc</a:t>
            </a:r>
            <a:r>
              <a:rPr lang="en-US" baseline="0" dirty="0" smtClean="0"/>
              <a:t>), or in this case, a work that does not immediately appeal to you. This p</a:t>
            </a:r>
            <a:r>
              <a:rPr lang="en-US" dirty="0" smtClean="0"/>
              <a:t>rompt is</a:t>
            </a:r>
            <a:r>
              <a:rPr lang="en-US" baseline="0" dirty="0" smtClean="0"/>
              <a:t> interesting because it is linked more directly with some behaviors of empathy – going through a process that you ordinarily would not…It </a:t>
            </a:r>
            <a:r>
              <a:rPr lang="en-US" dirty="0" smtClean="0"/>
              <a:t>requires that you resist first impressions, carefully observe,</a:t>
            </a:r>
            <a:r>
              <a:rPr lang="en-US" baseline="0" dirty="0" smtClean="0"/>
              <a:t> then interpret and reason with evidence. This is a prompt I like to use with visitors of all ages, and often they respond that in the end they have actually come to like the work. It actually isn’t important to me that they “like” the work afterward, but that they understand what can be learned by taking the time, setting aside that gut reaction and really exploring something. This feels powerfully linked to the idea of empathy – setting yourself aside for a time and exploring another.  You’ll also notice that she’s unearthing some pretty subtle social aspects of the work. My first </a:t>
            </a:r>
            <a:r>
              <a:rPr lang="en-US" baseline="0" dirty="0" err="1" smtClean="0"/>
              <a:t>AoA</a:t>
            </a:r>
            <a:r>
              <a:rPr lang="en-US" baseline="0" dirty="0" smtClean="0"/>
              <a:t> we looked at this together for 40 minutes and it was incredible the aspects that I had taken for granted, but which were upended by their collaborative noticing – powerlines not yet strung.</a:t>
            </a:r>
            <a:endParaRPr lang="en-US" dirty="0" smtClean="0"/>
          </a:p>
          <a:p>
            <a:endParaRPr lang="en-US" dirty="0"/>
          </a:p>
        </p:txBody>
      </p:sp>
      <p:sp>
        <p:nvSpPr>
          <p:cNvPr id="4" name="Slide Number Placeholder 3"/>
          <p:cNvSpPr>
            <a:spLocks noGrp="1"/>
          </p:cNvSpPr>
          <p:nvPr>
            <p:ph type="sldNum" sz="quarter" idx="10"/>
          </p:nvPr>
        </p:nvSpPr>
        <p:spPr/>
        <p:txBody>
          <a:bodyPr/>
          <a:lstStyle/>
          <a:p>
            <a:fld id="{8E41F26E-BF3E-4AF6-BF8D-504728DFA3A4}"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1873621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3825" y="1152525"/>
            <a:ext cx="4146550" cy="3111500"/>
          </a:xfrm>
        </p:spPr>
      </p:sp>
      <p:sp>
        <p:nvSpPr>
          <p:cNvPr id="3" name="Notes Placeholder 2"/>
          <p:cNvSpPr>
            <a:spLocks noGrp="1"/>
          </p:cNvSpPr>
          <p:nvPr>
            <p:ph type="body" idx="1"/>
          </p:nvPr>
        </p:nvSpPr>
        <p:spPr/>
        <p:txBody>
          <a:bodyPr/>
          <a:lstStyle/>
          <a:p>
            <a:r>
              <a:rPr lang="en-US" dirty="0" smtClean="0"/>
              <a:t>So, what</a:t>
            </a:r>
            <a:r>
              <a:rPr lang="en-US" baseline="0" dirty="0" smtClean="0"/>
              <a:t> does TLA look like in </a:t>
            </a:r>
            <a:r>
              <a:rPr lang="en-US" baseline="0" dirty="0" err="1" smtClean="0"/>
              <a:t>AoA</a:t>
            </a:r>
            <a:r>
              <a:rPr lang="en-US" baseline="0" dirty="0" smtClean="0"/>
              <a:t>. Both group </a:t>
            </a:r>
            <a:r>
              <a:rPr lang="en-US" baseline="0" dirty="0" err="1" smtClean="0"/>
              <a:t>ODIPing</a:t>
            </a:r>
            <a:r>
              <a:rPr lang="en-US" baseline="0" dirty="0" smtClean="0"/>
              <a:t> and individual works are designed to open us to multiple perspectives and questioning our assumptions.  </a:t>
            </a:r>
            <a:r>
              <a:rPr lang="en-US" dirty="0" smtClean="0"/>
              <a:t>We often use this work,</a:t>
            </a:r>
            <a:r>
              <a:rPr lang="en-US" baseline="0" dirty="0" smtClean="0"/>
              <a:t> </a:t>
            </a:r>
            <a:r>
              <a:rPr lang="en-US" dirty="0" smtClean="0"/>
              <a:t>Jane Reed and Dora Hunt by Clarence Carter during the group ODIP portion, in part because</a:t>
            </a:r>
            <a:r>
              <a:rPr lang="en-US" baseline="0" dirty="0" smtClean="0"/>
              <a:t> we know almost nothing about it, and there is no additional label copy beyond the basics.</a:t>
            </a:r>
            <a:r>
              <a:rPr lang="en-US" dirty="0" smtClean="0"/>
              <a:t>– a few points often raises: their names but no faces, the powerlines with no wires yet, how we know what we know (e.g. southern Ohio v. city), imagine narratives for them.</a:t>
            </a:r>
          </a:p>
          <a:p>
            <a:pPr defTabSz="923015">
              <a:defRPr/>
            </a:pPr>
            <a:r>
              <a:rPr lang="en-US" dirty="0" smtClean="0"/>
              <a:t>On the left you see a form which actually</a:t>
            </a:r>
            <a:r>
              <a:rPr lang="en-US" baseline="0" dirty="0" smtClean="0"/>
              <a:t> comes from the second activity, in which we give the students a form and send them to find a work that represents an idea (such as care, compassion, good teaching, </a:t>
            </a:r>
            <a:r>
              <a:rPr lang="en-US" baseline="0" dirty="0" err="1" smtClean="0"/>
              <a:t>etc</a:t>
            </a:r>
            <a:r>
              <a:rPr lang="en-US" baseline="0" dirty="0" smtClean="0"/>
              <a:t>), or in this case, a work that does not immediately appeal to you. This p</a:t>
            </a:r>
            <a:r>
              <a:rPr lang="en-US" dirty="0" smtClean="0"/>
              <a:t>rompt is</a:t>
            </a:r>
            <a:r>
              <a:rPr lang="en-US" baseline="0" dirty="0" smtClean="0"/>
              <a:t> interesting because it is linked more directly with some behaviors of empathy – going through a process that you ordinarily would not…It </a:t>
            </a:r>
            <a:r>
              <a:rPr lang="en-US" dirty="0" smtClean="0"/>
              <a:t>requires that you resist first impressions, carefully observe,</a:t>
            </a:r>
            <a:r>
              <a:rPr lang="en-US" baseline="0" dirty="0" smtClean="0"/>
              <a:t> then interpret and reason with evidence. This is a prompt I like to use with visitors of all ages, and often they respond that in the end they have actually come to like the work. It actually isn’t important to me that they “like” the work afterward, but that they understand what can be learned by taking the time, setting aside that gut reaction and really exploring something. This feels powerfully linked to the idea of empathy – setting yourself aside for a time and exploring another.  You’ll also notice that she’s unearthing some pretty subtle social aspects of the work. My first </a:t>
            </a:r>
            <a:r>
              <a:rPr lang="en-US" baseline="0" dirty="0" err="1" smtClean="0"/>
              <a:t>AoA</a:t>
            </a:r>
            <a:r>
              <a:rPr lang="en-US" baseline="0" dirty="0" smtClean="0"/>
              <a:t> we looked at this together for 40 minutes and it was incredible the aspects that I had taken for granted, but which were upended by their collaborative noticing – powerlines not yet strung.</a:t>
            </a:r>
            <a:endParaRPr lang="en-US" dirty="0" smtClean="0"/>
          </a:p>
          <a:p>
            <a:endParaRPr lang="en-US" dirty="0"/>
          </a:p>
        </p:txBody>
      </p:sp>
      <p:sp>
        <p:nvSpPr>
          <p:cNvPr id="4" name="Slide Number Placeholder 3"/>
          <p:cNvSpPr>
            <a:spLocks noGrp="1"/>
          </p:cNvSpPr>
          <p:nvPr>
            <p:ph type="sldNum" sz="quarter" idx="10"/>
          </p:nvPr>
        </p:nvSpPr>
        <p:spPr/>
        <p:txBody>
          <a:bodyPr/>
          <a:lstStyle/>
          <a:p>
            <a:fld id="{8E41F26E-BF3E-4AF6-BF8D-504728DFA3A4}"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2162979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3825" y="1152525"/>
            <a:ext cx="4146550" cy="3111500"/>
          </a:xfrm>
        </p:spPr>
      </p:sp>
      <p:sp>
        <p:nvSpPr>
          <p:cNvPr id="3" name="Notes Placeholder 2"/>
          <p:cNvSpPr>
            <a:spLocks noGrp="1"/>
          </p:cNvSpPr>
          <p:nvPr>
            <p:ph type="body" idx="1"/>
          </p:nvPr>
        </p:nvSpPr>
        <p:spPr/>
        <p:txBody>
          <a:bodyPr/>
          <a:lstStyle/>
          <a:p>
            <a:r>
              <a:rPr lang="en-US" dirty="0" smtClean="0"/>
              <a:t>Not only explicitly socially charged work</a:t>
            </a:r>
            <a:r>
              <a:rPr lang="en-US" baseline="0" dirty="0" smtClean="0"/>
              <a:t> that we look at. </a:t>
            </a:r>
            <a:endParaRPr lang="en-US" dirty="0"/>
          </a:p>
        </p:txBody>
      </p:sp>
      <p:sp>
        <p:nvSpPr>
          <p:cNvPr id="4" name="Slide Number Placeholder 3"/>
          <p:cNvSpPr>
            <a:spLocks noGrp="1"/>
          </p:cNvSpPr>
          <p:nvPr>
            <p:ph type="sldNum" sz="quarter" idx="10"/>
          </p:nvPr>
        </p:nvSpPr>
        <p:spPr/>
        <p:txBody>
          <a:bodyPr/>
          <a:lstStyle/>
          <a:p>
            <a:fld id="{8E41F26E-BF3E-4AF6-BF8D-504728DFA3A4}"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295529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3825" y="1152525"/>
            <a:ext cx="4146550" cy="3111500"/>
          </a:xfrm>
        </p:spPr>
      </p:sp>
      <p:sp>
        <p:nvSpPr>
          <p:cNvPr id="3" name="Notes Placeholder 2"/>
          <p:cNvSpPr>
            <a:spLocks noGrp="1"/>
          </p:cNvSpPr>
          <p:nvPr>
            <p:ph type="body" idx="1"/>
          </p:nvPr>
        </p:nvSpPr>
        <p:spPr/>
        <p:txBody>
          <a:bodyPr/>
          <a:lstStyle/>
          <a:p>
            <a:pPr defTabSz="905805" fontAlgn="auto">
              <a:spcBef>
                <a:spcPts val="0"/>
              </a:spcBef>
              <a:spcAft>
                <a:spcPts val="0"/>
              </a:spcAft>
              <a:defRPr/>
            </a:pPr>
            <a:r>
              <a:rPr lang="en-US" dirty="0">
                <a:solidFill>
                  <a:schemeClr val="bg1"/>
                </a:solidFill>
              </a:rPr>
              <a:t>As a result of this program, I will change the way I interact with patients/trainees: 53%</a:t>
            </a:r>
          </a:p>
          <a:p>
            <a:pPr defTabSz="905805" fontAlgn="auto">
              <a:spcBef>
                <a:spcPts val="0"/>
              </a:spcBef>
              <a:spcAft>
                <a:spcPts val="0"/>
              </a:spcAft>
              <a:defRPr/>
            </a:pPr>
            <a:r>
              <a:rPr lang="en-US" dirty="0">
                <a:solidFill>
                  <a:schemeClr val="bg1"/>
                </a:solidFill>
              </a:rPr>
              <a:t>Overall, how satisfied were you with this program?						94%</a:t>
            </a:r>
            <a:endParaRPr lang="en-US" dirty="0" smtClean="0">
              <a:solidFill>
                <a:schemeClr val="bg1"/>
              </a:solidFill>
            </a:endParaRPr>
          </a:p>
          <a:p>
            <a:pPr defTabSz="905805" fontAlgn="auto">
              <a:spcBef>
                <a:spcPts val="0"/>
              </a:spcBef>
              <a:spcAft>
                <a:spcPts val="0"/>
              </a:spcAft>
              <a:defRPr/>
            </a:pPr>
            <a:endParaRPr lang="en-US" dirty="0">
              <a:solidFill>
                <a:schemeClr val="bg1"/>
              </a:solidFill>
            </a:endParaRPr>
          </a:p>
          <a:p>
            <a:endParaRPr lang="en-US" dirty="0" smtClean="0"/>
          </a:p>
          <a:p>
            <a:r>
              <a:rPr lang="en-US" dirty="0" smtClean="0"/>
              <a:t>[Another</a:t>
            </a:r>
            <a:r>
              <a:rPr lang="en-US" baseline="0" dirty="0" smtClean="0"/>
              <a:t> person responded to question 12 – “yes and no, I think the idea of this program is wonderful, and having that 1</a:t>
            </a:r>
            <a:r>
              <a:rPr lang="en-US" baseline="30000" dirty="0" smtClean="0"/>
              <a:t>st</a:t>
            </a:r>
            <a:r>
              <a:rPr lang="en-US" baseline="0" dirty="0" smtClean="0"/>
              <a:t> experience assessing paintings/art and thinking about them should be done regularly. This was only one of many experiences each person should have” – this points to our “future directions” </a:t>
            </a:r>
          </a:p>
          <a:p>
            <a:r>
              <a:rPr lang="en-US" baseline="0" dirty="0" smtClean="0"/>
              <a:t>But more interesting are the responses and how you can see the behaviors of empathy and connections btw empathy and professional practice</a:t>
            </a:r>
            <a:endParaRPr lang="en-US" dirty="0"/>
          </a:p>
        </p:txBody>
      </p:sp>
      <p:sp>
        <p:nvSpPr>
          <p:cNvPr id="4" name="Slide Number Placeholder 3"/>
          <p:cNvSpPr>
            <a:spLocks noGrp="1"/>
          </p:cNvSpPr>
          <p:nvPr>
            <p:ph type="sldNum" sz="quarter" idx="10"/>
          </p:nvPr>
        </p:nvSpPr>
        <p:spPr/>
        <p:txBody>
          <a:bodyPr/>
          <a:lstStyle/>
          <a:p>
            <a:fld id="{8E41F26E-BF3E-4AF6-BF8D-504728DFA3A4}"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318264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3825" y="1152525"/>
            <a:ext cx="4146550" cy="3111500"/>
          </a:xfrm>
        </p:spPr>
      </p:sp>
      <p:sp>
        <p:nvSpPr>
          <p:cNvPr id="3" name="Notes Placeholder 2"/>
          <p:cNvSpPr>
            <a:spLocks noGrp="1"/>
          </p:cNvSpPr>
          <p:nvPr>
            <p:ph type="body" idx="1"/>
          </p:nvPr>
        </p:nvSpPr>
        <p:spPr/>
        <p:txBody>
          <a:bodyPr/>
          <a:lstStyle/>
          <a:p>
            <a:r>
              <a:rPr lang="en-US" dirty="0" smtClean="0"/>
              <a:t>Intern – collating more recent data to add; read this response form.</a:t>
            </a:r>
          </a:p>
          <a:p>
            <a:r>
              <a:rPr lang="en-US" dirty="0" smtClean="0"/>
              <a:t>[Another person responded to question 12 – “yes and no, I think the idea of this program is wonderful, and having that 1st experience assessing paintings/art and thinking about them should be done regularly. This was only one of many experiences each person should have” – this points to our “future directions” </a:t>
            </a:r>
          </a:p>
          <a:p>
            <a:r>
              <a:rPr lang="en-US" dirty="0" smtClean="0"/>
              <a:t>Future directions</a:t>
            </a:r>
            <a:r>
              <a:rPr lang="en-US" baseline="0" dirty="0" smtClean="0"/>
              <a:t> – seeking funding for a more intensive evaluation, TLA, humanism </a:t>
            </a:r>
          </a:p>
          <a:p>
            <a:pPr defTabSz="923015">
              <a:defRPr/>
            </a:pPr>
            <a:r>
              <a:rPr lang="en-US" baseline="0" dirty="0" smtClean="0"/>
              <a:t>And because we believe that it is questions, not answers, that drive imagination and innovation, our question looking ahead is </a:t>
            </a:r>
            <a:r>
              <a:rPr lang="en-US" i="1" dirty="0">
                <a:solidFill>
                  <a:schemeClr val="bg1"/>
                </a:solidFill>
              </a:rPr>
              <a:t>How might our collaboration help embed humanistic approaches to patient care, professional training, and practitioner resiliency?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E41F26E-BF3E-4AF6-BF8D-504728DFA3A4}"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1559435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CRH vs.</a:t>
            </a:r>
            <a:r>
              <a:rPr lang="en-US" baseline="0" dirty="0" smtClean="0"/>
              <a:t> </a:t>
            </a:r>
            <a:r>
              <a:rPr lang="en-US" baseline="0" dirty="0" err="1" smtClean="0"/>
              <a:t>Draveil</a:t>
            </a:r>
            <a:r>
              <a:rPr lang="en-US" baseline="0" dirty="0" smtClean="0"/>
              <a:t> (</a:t>
            </a:r>
            <a:r>
              <a:rPr lang="en-US" baseline="0" dirty="0" err="1" smtClean="0"/>
              <a:t>Neha</a:t>
            </a:r>
            <a:r>
              <a:rPr lang="en-US" baseline="0" dirty="0" smtClean="0"/>
              <a:t> quote)</a:t>
            </a:r>
          </a:p>
          <a:p>
            <a:r>
              <a:rPr lang="en-US" baseline="0" dirty="0" smtClean="0"/>
              <a:t>Johns (multiple </a:t>
            </a:r>
            <a:r>
              <a:rPr lang="en-US" baseline="0" dirty="0" err="1" smtClean="0"/>
              <a:t>pov</a:t>
            </a:r>
            <a:r>
              <a:rPr lang="en-US" baseline="0" dirty="0" smtClean="0"/>
              <a:t>, grey area)</a:t>
            </a:r>
          </a:p>
          <a:p>
            <a:r>
              <a:rPr lang="en-US" baseline="0" dirty="0" smtClean="0"/>
              <a:t>Wrath of the Gods</a:t>
            </a:r>
          </a:p>
          <a:p>
            <a:r>
              <a:rPr lang="en-US" baseline="0" dirty="0" smtClean="0"/>
              <a:t>Interior, Sugarcane, Yarrow</a:t>
            </a:r>
          </a:p>
        </p:txBody>
      </p:sp>
      <p:sp>
        <p:nvSpPr>
          <p:cNvPr id="4" name="Slide Number Placeholder 3"/>
          <p:cNvSpPr>
            <a:spLocks noGrp="1"/>
          </p:cNvSpPr>
          <p:nvPr>
            <p:ph type="sldNum" sz="quarter" idx="10"/>
          </p:nvPr>
        </p:nvSpPr>
        <p:spPr/>
        <p:txBody>
          <a:bodyPr/>
          <a:lstStyle/>
          <a:p>
            <a:fld id="{8D7F8DD1-1558-48AC-A52A-E5C76667A0FC}"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4247292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10"/>
          </p:nvPr>
        </p:nvSpPr>
        <p:spPr/>
        <p:txBody>
          <a:bodyPr/>
          <a:lstStyle/>
          <a:p>
            <a:fld id="{8D7F8DD1-1558-48AC-A52A-E5C76667A0FC}"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3110521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mn-lt"/>
              </a:rPr>
              <a:t>Reception Hall from the Palace of Duke Zhao (</a:t>
            </a:r>
            <a:r>
              <a:rPr lang="en-US" b="1" i="1" dirty="0" err="1">
                <a:latin typeface="+mn-lt"/>
              </a:rPr>
              <a:t>Zhaogongfu</a:t>
            </a:r>
            <a:r>
              <a:rPr lang="en-US" b="1" i="1" dirty="0">
                <a:latin typeface="+mn-lt"/>
              </a:rPr>
              <a:t>)</a:t>
            </a:r>
            <a:endParaRPr lang="en-US" dirty="0">
              <a:latin typeface="+mn-lt"/>
            </a:endParaRPr>
          </a:p>
          <a:p>
            <a:r>
              <a:rPr lang="en-US" dirty="0">
                <a:latin typeface="+mn-lt"/>
              </a:rPr>
              <a:t>Artist/maker unknown, Chinese</a:t>
            </a:r>
          </a:p>
          <a:p>
            <a:r>
              <a:rPr lang="en-US" b="1" dirty="0">
                <a:latin typeface="+mn-lt"/>
              </a:rPr>
              <a:t>Geography:</a:t>
            </a:r>
            <a:r>
              <a:rPr lang="en-US" dirty="0">
                <a:latin typeface="+mn-lt"/>
              </a:rPr>
              <a:t/>
            </a:r>
            <a:br>
              <a:rPr lang="en-US" dirty="0">
                <a:latin typeface="+mn-lt"/>
              </a:rPr>
            </a:br>
            <a:r>
              <a:rPr lang="en-US" dirty="0">
                <a:latin typeface="+mn-lt"/>
              </a:rPr>
              <a:t>Made in Beijing, China, Asia</a:t>
            </a:r>
            <a:br>
              <a:rPr lang="en-US" dirty="0">
                <a:latin typeface="+mn-lt"/>
              </a:rPr>
            </a:br>
            <a:endParaRPr lang="en-US" dirty="0">
              <a:latin typeface="+mn-lt"/>
            </a:endParaRPr>
          </a:p>
          <a:p>
            <a:r>
              <a:rPr lang="en-US" b="1" dirty="0">
                <a:latin typeface="+mn-lt"/>
              </a:rPr>
              <a:t>Period:</a:t>
            </a:r>
            <a:r>
              <a:rPr lang="en-US" dirty="0">
                <a:latin typeface="+mn-lt"/>
              </a:rPr>
              <a:t/>
            </a:r>
            <a:br>
              <a:rPr lang="en-US" dirty="0">
                <a:latin typeface="+mn-lt"/>
              </a:rPr>
            </a:br>
            <a:r>
              <a:rPr lang="en-US" dirty="0">
                <a:latin typeface="+mn-lt"/>
              </a:rPr>
              <a:t>Ming Dynasty (1368-1644)</a:t>
            </a:r>
          </a:p>
          <a:p>
            <a:r>
              <a:rPr lang="en-US" b="1" dirty="0">
                <a:latin typeface="+mn-lt"/>
              </a:rPr>
              <a:t>Date:</a:t>
            </a:r>
            <a:r>
              <a:rPr lang="en-US" dirty="0">
                <a:latin typeface="+mn-lt"/>
              </a:rPr>
              <a:t/>
            </a:r>
            <a:br>
              <a:rPr lang="en-US" dirty="0">
                <a:latin typeface="+mn-lt"/>
              </a:rPr>
            </a:br>
            <a:r>
              <a:rPr lang="en-US" dirty="0">
                <a:latin typeface="+mn-lt"/>
              </a:rPr>
              <a:t>First half of 17th century</a:t>
            </a:r>
          </a:p>
          <a:p>
            <a:r>
              <a:rPr lang="en-US" b="1" dirty="0">
                <a:latin typeface="+mn-lt"/>
              </a:rPr>
              <a:t>Medium:</a:t>
            </a:r>
            <a:r>
              <a:rPr lang="en-US" dirty="0">
                <a:latin typeface="+mn-lt"/>
              </a:rPr>
              <a:t/>
            </a:r>
            <a:br>
              <a:rPr lang="en-US" dirty="0">
                <a:latin typeface="+mn-lt"/>
              </a:rPr>
            </a:br>
            <a:r>
              <a:rPr lang="en-US" dirty="0">
                <a:latin typeface="+mn-lt"/>
              </a:rPr>
              <a:t>Wood with painted decoration</a:t>
            </a:r>
          </a:p>
          <a:p>
            <a:r>
              <a:rPr lang="en-US" b="1" dirty="0">
                <a:latin typeface="+mn-lt"/>
              </a:rPr>
              <a:t>Dimensions:</a:t>
            </a:r>
            <a:r>
              <a:rPr lang="en-US" dirty="0">
                <a:latin typeface="+mn-lt"/>
              </a:rPr>
              <a:t/>
            </a:r>
            <a:br>
              <a:rPr lang="en-US" dirty="0">
                <a:latin typeface="+mn-lt"/>
              </a:rPr>
            </a:br>
            <a:r>
              <a:rPr lang="en-US" dirty="0">
                <a:latin typeface="+mn-lt"/>
              </a:rPr>
              <a:t>18 feet x 46 feet 4 1/4 inches x 35 feet 2 1/2 inches (548.6 x 1412.9 x 1073.2 cm)</a:t>
            </a:r>
          </a:p>
          <a:p>
            <a:r>
              <a:rPr lang="en-US" b="1" dirty="0">
                <a:latin typeface="+mn-lt"/>
              </a:rPr>
              <a:t>Curatorial Department:</a:t>
            </a:r>
            <a:r>
              <a:rPr lang="en-US" dirty="0">
                <a:latin typeface="+mn-lt"/>
              </a:rPr>
              <a:t/>
            </a:r>
            <a:br>
              <a:rPr lang="en-US" dirty="0">
                <a:latin typeface="+mn-lt"/>
              </a:rPr>
            </a:br>
            <a:r>
              <a:rPr lang="en-US" dirty="0">
                <a:latin typeface="+mn-lt"/>
              </a:rPr>
              <a:t>East Asian Art</a:t>
            </a:r>
          </a:p>
          <a:p>
            <a:r>
              <a:rPr lang="en-US" dirty="0">
                <a:latin typeface="+mn-lt"/>
              </a:rPr>
              <a:t>* </a:t>
            </a:r>
            <a:r>
              <a:rPr lang="en-US" dirty="0">
                <a:latin typeface="+mn-lt"/>
                <a:hlinkClick r:id="rId3"/>
              </a:rPr>
              <a:t>Gallery 226, Asian Art, second floor</a:t>
            </a:r>
            <a:endParaRPr lang="en-US" dirty="0">
              <a:latin typeface="+mn-lt"/>
            </a:endParaRPr>
          </a:p>
          <a:p>
            <a:r>
              <a:rPr lang="en-US" b="1" dirty="0">
                <a:latin typeface="+mn-lt"/>
              </a:rPr>
              <a:t>Accession Number:</a:t>
            </a:r>
            <a:r>
              <a:rPr lang="en-US" dirty="0">
                <a:latin typeface="+mn-lt"/>
              </a:rPr>
              <a:t/>
            </a:r>
            <a:br>
              <a:rPr lang="en-US" dirty="0">
                <a:latin typeface="+mn-lt"/>
              </a:rPr>
            </a:br>
            <a:r>
              <a:rPr lang="en-US" dirty="0">
                <a:latin typeface="+mn-lt"/>
              </a:rPr>
              <a:t>1929-163-1</a:t>
            </a:r>
          </a:p>
          <a:p>
            <a:r>
              <a:rPr lang="en-US" b="1" dirty="0">
                <a:latin typeface="+mn-lt"/>
              </a:rPr>
              <a:t>Credit Line:</a:t>
            </a:r>
            <a:r>
              <a:rPr lang="en-US" dirty="0">
                <a:latin typeface="+mn-lt"/>
              </a:rPr>
              <a:t/>
            </a:r>
            <a:br>
              <a:rPr lang="en-US" dirty="0">
                <a:latin typeface="+mn-lt"/>
              </a:rPr>
            </a:br>
            <a:r>
              <a:rPr lang="en-US" dirty="0">
                <a:latin typeface="+mn-lt"/>
              </a:rPr>
              <a:t>Gift of Edward B. Robinette, 1929</a:t>
            </a:r>
          </a:p>
          <a:p>
            <a:endParaRPr lang="en-US" dirty="0">
              <a:latin typeface="+mn-lt"/>
            </a:endParaRPr>
          </a:p>
          <a:p>
            <a:r>
              <a:rPr lang="en-US" b="1" i="1" dirty="0">
                <a:latin typeface="+mn-lt"/>
              </a:rPr>
              <a:t>Grand Salon of the Château de </a:t>
            </a:r>
            <a:r>
              <a:rPr lang="en-US" b="1" i="1" dirty="0" err="1">
                <a:latin typeface="+mn-lt"/>
              </a:rPr>
              <a:t>Draveil</a:t>
            </a:r>
            <a:endParaRPr lang="en-US" dirty="0">
              <a:latin typeface="+mn-lt"/>
            </a:endParaRPr>
          </a:p>
          <a:p>
            <a:r>
              <a:rPr lang="en-US" dirty="0">
                <a:latin typeface="+mn-lt"/>
              </a:rPr>
              <a:t>Built for Marin de La </a:t>
            </a:r>
            <a:r>
              <a:rPr lang="en-US" dirty="0" err="1">
                <a:latin typeface="+mn-lt"/>
              </a:rPr>
              <a:t>Haye</a:t>
            </a:r>
            <a:r>
              <a:rPr lang="en-US" dirty="0">
                <a:latin typeface="+mn-lt"/>
              </a:rPr>
              <a:t>, French, died 1753</a:t>
            </a:r>
          </a:p>
          <a:p>
            <a:r>
              <a:rPr lang="en-US" b="1" dirty="0">
                <a:latin typeface="+mn-lt"/>
              </a:rPr>
              <a:t>Geography:</a:t>
            </a:r>
            <a:r>
              <a:rPr lang="en-US" dirty="0">
                <a:latin typeface="+mn-lt"/>
              </a:rPr>
              <a:t/>
            </a:r>
            <a:br>
              <a:rPr lang="en-US" dirty="0">
                <a:latin typeface="+mn-lt"/>
              </a:rPr>
            </a:br>
            <a:r>
              <a:rPr lang="en-US" dirty="0">
                <a:latin typeface="+mn-lt"/>
              </a:rPr>
              <a:t>Made in France, Europe</a:t>
            </a:r>
            <a:br>
              <a:rPr lang="en-US" dirty="0">
                <a:latin typeface="+mn-lt"/>
              </a:rPr>
            </a:br>
            <a:endParaRPr lang="en-US" dirty="0">
              <a:latin typeface="+mn-lt"/>
            </a:endParaRPr>
          </a:p>
          <a:p>
            <a:r>
              <a:rPr lang="en-US" b="1" dirty="0">
                <a:latin typeface="+mn-lt"/>
              </a:rPr>
              <a:t>Date:</a:t>
            </a:r>
            <a:r>
              <a:rPr lang="en-US" dirty="0">
                <a:latin typeface="+mn-lt"/>
              </a:rPr>
              <a:t/>
            </a:r>
            <a:br>
              <a:rPr lang="en-US" dirty="0">
                <a:latin typeface="+mn-lt"/>
              </a:rPr>
            </a:br>
            <a:r>
              <a:rPr lang="en-US" dirty="0">
                <a:latin typeface="+mn-lt"/>
              </a:rPr>
              <a:t>c. 1735</a:t>
            </a:r>
          </a:p>
          <a:p>
            <a:r>
              <a:rPr lang="en-US" b="1" dirty="0">
                <a:latin typeface="+mn-lt"/>
              </a:rPr>
              <a:t>Medium:</a:t>
            </a:r>
            <a:r>
              <a:rPr lang="en-US" dirty="0">
                <a:latin typeface="+mn-lt"/>
              </a:rPr>
              <a:t/>
            </a:r>
            <a:br>
              <a:rPr lang="en-US" dirty="0">
                <a:latin typeface="+mn-lt"/>
              </a:rPr>
            </a:br>
            <a:r>
              <a:rPr lang="en-US" dirty="0">
                <a:latin typeface="+mn-lt"/>
              </a:rPr>
              <a:t>Mirrors, carved and gilded oak paneling, and sculpted reliefs</a:t>
            </a:r>
          </a:p>
          <a:p>
            <a:r>
              <a:rPr lang="en-US" b="1" dirty="0">
                <a:latin typeface="+mn-lt"/>
              </a:rPr>
              <a:t>Dimensions:</a:t>
            </a:r>
            <a:r>
              <a:rPr lang="en-US" dirty="0">
                <a:latin typeface="+mn-lt"/>
              </a:rPr>
              <a:t/>
            </a:r>
            <a:br>
              <a:rPr lang="en-US" dirty="0">
                <a:latin typeface="+mn-lt"/>
              </a:rPr>
            </a:br>
            <a:r>
              <a:rPr lang="en-US" dirty="0">
                <a:latin typeface="+mn-lt"/>
              </a:rPr>
              <a:t>15 x 24 x 22 feet (457.2 x 731.6 x 670.6 cm)</a:t>
            </a:r>
          </a:p>
          <a:p>
            <a:r>
              <a:rPr lang="en-US" b="1" dirty="0">
                <a:latin typeface="+mn-lt"/>
              </a:rPr>
              <a:t>Curatorial Department:</a:t>
            </a:r>
            <a:r>
              <a:rPr lang="en-US" dirty="0">
                <a:latin typeface="+mn-lt"/>
              </a:rPr>
              <a:t/>
            </a:r>
            <a:br>
              <a:rPr lang="en-US" dirty="0">
                <a:latin typeface="+mn-lt"/>
              </a:rPr>
            </a:br>
            <a:r>
              <a:rPr lang="en-US" dirty="0">
                <a:latin typeface="+mn-lt"/>
              </a:rPr>
              <a:t>European Decorative Arts and Sculpture</a:t>
            </a:r>
          </a:p>
          <a:p>
            <a:r>
              <a:rPr lang="en-US" dirty="0">
                <a:latin typeface="+mn-lt"/>
              </a:rPr>
              <a:t>* </a:t>
            </a:r>
            <a:r>
              <a:rPr lang="en-US" dirty="0">
                <a:latin typeface="+mn-lt"/>
                <a:hlinkClick r:id="rId4"/>
              </a:rPr>
              <a:t>Gallery 260, European Art 1500-1850, second floor</a:t>
            </a:r>
            <a:endParaRPr lang="en-US" dirty="0">
              <a:latin typeface="+mn-lt"/>
            </a:endParaRPr>
          </a:p>
          <a:p>
            <a:r>
              <a:rPr lang="en-US" b="1" dirty="0">
                <a:latin typeface="+mn-lt"/>
              </a:rPr>
              <a:t>Accession Number:</a:t>
            </a:r>
            <a:r>
              <a:rPr lang="en-US" dirty="0">
                <a:latin typeface="+mn-lt"/>
              </a:rPr>
              <a:t/>
            </a:r>
            <a:br>
              <a:rPr lang="en-US" dirty="0">
                <a:latin typeface="+mn-lt"/>
              </a:rPr>
            </a:br>
            <a:r>
              <a:rPr lang="en-US" dirty="0">
                <a:latin typeface="+mn-lt"/>
              </a:rPr>
              <a:t>1928-58-1</a:t>
            </a:r>
          </a:p>
          <a:p>
            <a:r>
              <a:rPr lang="en-US" b="1" dirty="0">
                <a:latin typeface="+mn-lt"/>
              </a:rPr>
              <a:t>Credit Line:</a:t>
            </a:r>
            <a:r>
              <a:rPr lang="en-US" dirty="0">
                <a:latin typeface="+mn-lt"/>
              </a:rPr>
              <a:t/>
            </a:r>
            <a:br>
              <a:rPr lang="en-US" dirty="0">
                <a:latin typeface="+mn-lt"/>
              </a:rPr>
            </a:br>
            <a:r>
              <a:rPr lang="en-US" dirty="0">
                <a:latin typeface="+mn-lt"/>
              </a:rPr>
              <a:t>Purchased with Museum funds, 1928</a:t>
            </a:r>
          </a:p>
          <a:p>
            <a:endParaRPr lang="en-US" dirty="0">
              <a:latin typeface="+mn-lt"/>
            </a:endParaRPr>
          </a:p>
          <a:p>
            <a:endParaRPr lang="en-US" dirty="0"/>
          </a:p>
        </p:txBody>
      </p:sp>
      <p:sp>
        <p:nvSpPr>
          <p:cNvPr id="4" name="Slide Number Placeholder 3"/>
          <p:cNvSpPr>
            <a:spLocks noGrp="1"/>
          </p:cNvSpPr>
          <p:nvPr>
            <p:ph type="sldNum" sz="quarter" idx="10"/>
          </p:nvPr>
        </p:nvSpPr>
        <p:spPr/>
        <p:txBody>
          <a:bodyPr/>
          <a:lstStyle/>
          <a:p>
            <a:fld id="{8D7F8DD1-1558-48AC-A52A-E5C76667A0FC}"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1825337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err="1">
                <a:latin typeface="+mn-lt"/>
              </a:rPr>
              <a:t>Tityus</a:t>
            </a:r>
            <a:endParaRPr lang="es-ES" b="1" dirty="0">
              <a:latin typeface="+mn-lt"/>
            </a:endParaRPr>
          </a:p>
          <a:p>
            <a:r>
              <a:rPr lang="es-ES" dirty="0">
                <a:latin typeface="+mn-lt"/>
              </a:rPr>
              <a:t>1548-49</a:t>
            </a:r>
            <a:r>
              <a:rPr lang="es-ES" dirty="0" smtClean="0"/>
              <a:t/>
            </a:r>
            <a:br>
              <a:rPr lang="es-ES" dirty="0" smtClean="0"/>
            </a:br>
            <a:r>
              <a:rPr lang="es-ES" dirty="0" err="1">
                <a:latin typeface="+mn-lt"/>
              </a:rPr>
              <a:t>Oil</a:t>
            </a:r>
            <a:r>
              <a:rPr lang="es-ES" dirty="0">
                <a:latin typeface="+mn-lt"/>
              </a:rPr>
              <a:t> </a:t>
            </a:r>
            <a:r>
              <a:rPr lang="es-ES" dirty="0" err="1">
                <a:latin typeface="+mn-lt"/>
              </a:rPr>
              <a:t>on</a:t>
            </a:r>
            <a:r>
              <a:rPr lang="es-ES" dirty="0">
                <a:latin typeface="+mn-lt"/>
              </a:rPr>
              <a:t> </a:t>
            </a:r>
            <a:r>
              <a:rPr lang="es-ES" dirty="0" err="1">
                <a:latin typeface="+mn-lt"/>
              </a:rPr>
              <a:t>canvas</a:t>
            </a:r>
            <a:r>
              <a:rPr lang="es-ES" dirty="0">
                <a:latin typeface="+mn-lt"/>
              </a:rPr>
              <a:t>, 253 x 217 cm</a:t>
            </a:r>
            <a:r>
              <a:rPr lang="es-ES" dirty="0" smtClean="0"/>
              <a:t/>
            </a:r>
            <a:br>
              <a:rPr lang="es-ES" dirty="0" smtClean="0"/>
            </a:br>
            <a:r>
              <a:rPr lang="es-ES" dirty="0">
                <a:latin typeface="+mn-lt"/>
              </a:rPr>
              <a:t>Museo del Prado, Madrid</a:t>
            </a:r>
            <a:endParaRPr lang="en-US" b="1" i="1" dirty="0">
              <a:latin typeface="+mn-lt"/>
            </a:endParaRPr>
          </a:p>
          <a:p>
            <a:endParaRPr lang="en-US" b="1" i="1" dirty="0">
              <a:latin typeface="+mn-lt"/>
            </a:endParaRPr>
          </a:p>
          <a:p>
            <a:r>
              <a:rPr lang="en-US" b="1" i="1" dirty="0">
                <a:latin typeface="+mn-lt"/>
              </a:rPr>
              <a:t>Prometheus Bound</a:t>
            </a:r>
            <a:endParaRPr lang="en-US" dirty="0">
              <a:latin typeface="+mn-lt"/>
            </a:endParaRPr>
          </a:p>
          <a:p>
            <a:r>
              <a:rPr lang="en-US" dirty="0">
                <a:latin typeface="+mn-lt"/>
              </a:rPr>
              <a:t>The eagle was painted by </a:t>
            </a:r>
            <a:r>
              <a:rPr lang="en-US" dirty="0" err="1">
                <a:latin typeface="+mn-lt"/>
              </a:rPr>
              <a:t>Snyders</a:t>
            </a:r>
            <a:endParaRPr lang="en-US" dirty="0">
              <a:latin typeface="+mn-lt"/>
            </a:endParaRPr>
          </a:p>
          <a:p>
            <a:r>
              <a:rPr lang="en-US" dirty="0">
                <a:latin typeface="+mn-lt"/>
              </a:rPr>
              <a:t>Peter Paul Rubens, Flemish (active Italy, Antwerp, and England), 1577 - 1640, and </a:t>
            </a:r>
            <a:r>
              <a:rPr lang="en-US" dirty="0" err="1">
                <a:latin typeface="+mn-lt"/>
              </a:rPr>
              <a:t>Frans</a:t>
            </a:r>
            <a:r>
              <a:rPr lang="en-US" dirty="0">
                <a:latin typeface="+mn-lt"/>
              </a:rPr>
              <a:t> </a:t>
            </a:r>
            <a:r>
              <a:rPr lang="en-US" dirty="0" err="1">
                <a:latin typeface="+mn-lt"/>
              </a:rPr>
              <a:t>Snyders</a:t>
            </a:r>
            <a:r>
              <a:rPr lang="en-US" dirty="0">
                <a:latin typeface="+mn-lt"/>
              </a:rPr>
              <a:t>, Flemish (active Antwerp), 1579 - 1657.</a:t>
            </a:r>
          </a:p>
          <a:p>
            <a:r>
              <a:rPr lang="en-US" b="1" dirty="0">
                <a:latin typeface="+mn-lt"/>
              </a:rPr>
              <a:t>Geography:</a:t>
            </a:r>
            <a:r>
              <a:rPr lang="en-US" dirty="0">
                <a:latin typeface="+mn-lt"/>
              </a:rPr>
              <a:t/>
            </a:r>
            <a:br>
              <a:rPr lang="en-US" dirty="0">
                <a:latin typeface="+mn-lt"/>
              </a:rPr>
            </a:br>
            <a:r>
              <a:rPr lang="en-US" dirty="0">
                <a:latin typeface="+mn-lt"/>
              </a:rPr>
              <a:t>Made in Southern Netherlands (modern Belgium), Europe</a:t>
            </a:r>
            <a:br>
              <a:rPr lang="en-US" dirty="0">
                <a:latin typeface="+mn-lt"/>
              </a:rPr>
            </a:br>
            <a:endParaRPr lang="en-US" dirty="0">
              <a:latin typeface="+mn-lt"/>
            </a:endParaRPr>
          </a:p>
          <a:p>
            <a:r>
              <a:rPr lang="en-US" b="1" dirty="0">
                <a:latin typeface="+mn-lt"/>
              </a:rPr>
              <a:t>Date:</a:t>
            </a:r>
            <a:r>
              <a:rPr lang="en-US" dirty="0">
                <a:latin typeface="+mn-lt"/>
              </a:rPr>
              <a:t/>
            </a:r>
            <a:br>
              <a:rPr lang="en-US" dirty="0">
                <a:latin typeface="+mn-lt"/>
              </a:rPr>
            </a:br>
            <a:r>
              <a:rPr lang="en-US" dirty="0">
                <a:latin typeface="+mn-lt"/>
              </a:rPr>
              <a:t>Begun c. 1611-1612, completed by 1618</a:t>
            </a:r>
          </a:p>
          <a:p>
            <a:r>
              <a:rPr lang="en-US" b="1" dirty="0">
                <a:latin typeface="+mn-lt"/>
              </a:rPr>
              <a:t>Medium:</a:t>
            </a:r>
            <a:r>
              <a:rPr lang="en-US" dirty="0">
                <a:latin typeface="+mn-lt"/>
              </a:rPr>
              <a:t/>
            </a:r>
            <a:br>
              <a:rPr lang="en-US" dirty="0">
                <a:latin typeface="+mn-lt"/>
              </a:rPr>
            </a:br>
            <a:r>
              <a:rPr lang="en-US" dirty="0">
                <a:latin typeface="+mn-lt"/>
              </a:rPr>
              <a:t>Oil on canvas</a:t>
            </a:r>
          </a:p>
          <a:p>
            <a:r>
              <a:rPr lang="en-US" b="1" dirty="0">
                <a:latin typeface="+mn-lt"/>
              </a:rPr>
              <a:t>Dimensions:</a:t>
            </a:r>
            <a:r>
              <a:rPr lang="en-US" dirty="0">
                <a:latin typeface="+mn-lt"/>
              </a:rPr>
              <a:t/>
            </a:r>
            <a:br>
              <a:rPr lang="en-US" dirty="0">
                <a:latin typeface="+mn-lt"/>
              </a:rPr>
            </a:br>
            <a:r>
              <a:rPr lang="en-US" dirty="0">
                <a:latin typeface="+mn-lt"/>
              </a:rPr>
              <a:t>7 feet 11 1/2 inches × 6 feet 10 1/2 inches (242.6 × 209.6 cm)</a:t>
            </a:r>
          </a:p>
          <a:p>
            <a:r>
              <a:rPr lang="en-US" b="1" dirty="0">
                <a:latin typeface="+mn-lt"/>
              </a:rPr>
              <a:t>Curatorial Department:</a:t>
            </a:r>
            <a:r>
              <a:rPr lang="en-US" dirty="0">
                <a:latin typeface="+mn-lt"/>
              </a:rPr>
              <a:t/>
            </a:r>
            <a:br>
              <a:rPr lang="en-US" dirty="0">
                <a:latin typeface="+mn-lt"/>
              </a:rPr>
            </a:br>
            <a:r>
              <a:rPr lang="en-US" dirty="0">
                <a:latin typeface="+mn-lt"/>
              </a:rPr>
              <a:t>European Painting</a:t>
            </a:r>
          </a:p>
          <a:p>
            <a:r>
              <a:rPr lang="en-US" dirty="0">
                <a:latin typeface="+mn-lt"/>
              </a:rPr>
              <a:t>* </a:t>
            </a:r>
            <a:r>
              <a:rPr lang="en-US" dirty="0">
                <a:latin typeface="+mn-lt"/>
                <a:hlinkClick r:id="rId3"/>
              </a:rPr>
              <a:t>Gallery 258, European Art 1500-1850, second floor</a:t>
            </a:r>
            <a:endParaRPr lang="en-US" dirty="0">
              <a:latin typeface="+mn-lt"/>
            </a:endParaRPr>
          </a:p>
          <a:p>
            <a:r>
              <a:rPr lang="en-US" b="1" dirty="0">
                <a:latin typeface="+mn-lt"/>
              </a:rPr>
              <a:t>Accession Number:</a:t>
            </a:r>
            <a:r>
              <a:rPr lang="en-US" dirty="0">
                <a:latin typeface="+mn-lt"/>
              </a:rPr>
              <a:t/>
            </a:r>
            <a:br>
              <a:rPr lang="en-US" dirty="0">
                <a:latin typeface="+mn-lt"/>
              </a:rPr>
            </a:br>
            <a:r>
              <a:rPr lang="en-US" dirty="0">
                <a:latin typeface="+mn-lt"/>
              </a:rPr>
              <a:t>W1950-3-1</a:t>
            </a:r>
          </a:p>
          <a:p>
            <a:r>
              <a:rPr lang="en-US" b="1" dirty="0">
                <a:latin typeface="+mn-lt"/>
              </a:rPr>
              <a:t>Credit Line:</a:t>
            </a:r>
            <a:r>
              <a:rPr lang="en-US" dirty="0">
                <a:latin typeface="+mn-lt"/>
              </a:rPr>
              <a:t/>
            </a:r>
            <a:br>
              <a:rPr lang="en-US" dirty="0">
                <a:latin typeface="+mn-lt"/>
              </a:rPr>
            </a:br>
            <a:r>
              <a:rPr lang="en-US" dirty="0">
                <a:latin typeface="+mn-lt"/>
              </a:rPr>
              <a:t>Purchased with the W. P. </a:t>
            </a:r>
            <a:r>
              <a:rPr lang="en-US" dirty="0" err="1">
                <a:latin typeface="+mn-lt"/>
              </a:rPr>
              <a:t>Wilstach</a:t>
            </a:r>
            <a:r>
              <a:rPr lang="en-US" dirty="0">
                <a:latin typeface="+mn-lt"/>
              </a:rPr>
              <a:t> Fund, 1950</a:t>
            </a:r>
          </a:p>
          <a:p>
            <a:endParaRPr lang="en-US" dirty="0"/>
          </a:p>
        </p:txBody>
      </p:sp>
      <p:sp>
        <p:nvSpPr>
          <p:cNvPr id="4" name="Slide Number Placeholder 3"/>
          <p:cNvSpPr>
            <a:spLocks noGrp="1"/>
          </p:cNvSpPr>
          <p:nvPr>
            <p:ph type="sldNum" sz="quarter" idx="10"/>
          </p:nvPr>
        </p:nvSpPr>
        <p:spPr/>
        <p:txBody>
          <a:bodyPr/>
          <a:lstStyle/>
          <a:p>
            <a:fld id="{8D7F8DD1-1558-48AC-A52A-E5C76667A0FC}"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3589642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087" fontAlgn="auto">
              <a:spcBef>
                <a:spcPts val="0"/>
              </a:spcBef>
              <a:spcAft>
                <a:spcPts val="0"/>
              </a:spcAft>
              <a:defRPr/>
            </a:pPr>
            <a:r>
              <a:rPr lang="en-US" dirty="0">
                <a:latin typeface="+mn-lt"/>
              </a:rPr>
              <a:t>Interior: reading a situation, seeing from another point of view, multiple perspectives (critics, sources), grey area, NO RIGHT ANSWER</a:t>
            </a:r>
          </a:p>
          <a:p>
            <a:endParaRPr lang="en-US" b="1" i="1" dirty="0">
              <a:latin typeface="+mn-lt"/>
            </a:endParaRPr>
          </a:p>
          <a:p>
            <a:endParaRPr lang="en-US" b="1" i="1" dirty="0">
              <a:latin typeface="+mn-lt"/>
            </a:endParaRPr>
          </a:p>
          <a:p>
            <a:r>
              <a:rPr lang="en-US" b="1" i="1" dirty="0">
                <a:latin typeface="+mn-lt"/>
              </a:rPr>
              <a:t>Interior</a:t>
            </a:r>
            <a:endParaRPr lang="en-US" dirty="0">
              <a:latin typeface="+mn-lt"/>
            </a:endParaRPr>
          </a:p>
          <a:p>
            <a:r>
              <a:rPr lang="en-US" dirty="0" err="1">
                <a:latin typeface="+mn-lt"/>
              </a:rPr>
              <a:t>Hilaire</a:t>
            </a:r>
            <a:r>
              <a:rPr lang="en-US" dirty="0">
                <a:latin typeface="+mn-lt"/>
              </a:rPr>
              <a:t>-</a:t>
            </a:r>
            <a:r>
              <a:rPr lang="en-US" dirty="0" err="1">
                <a:latin typeface="+mn-lt"/>
              </a:rPr>
              <a:t>Germain</a:t>
            </a:r>
            <a:r>
              <a:rPr lang="en-US" dirty="0">
                <a:latin typeface="+mn-lt"/>
              </a:rPr>
              <a:t>-Edgar Degas, French, 1834 - 1917</a:t>
            </a:r>
          </a:p>
          <a:p>
            <a:r>
              <a:rPr lang="en-US" b="1" dirty="0">
                <a:latin typeface="+mn-lt"/>
              </a:rPr>
              <a:t>Geography:</a:t>
            </a:r>
            <a:r>
              <a:rPr lang="en-US" dirty="0">
                <a:latin typeface="+mn-lt"/>
              </a:rPr>
              <a:t/>
            </a:r>
            <a:br>
              <a:rPr lang="en-US" dirty="0">
                <a:latin typeface="+mn-lt"/>
              </a:rPr>
            </a:br>
            <a:r>
              <a:rPr lang="en-US" dirty="0">
                <a:latin typeface="+mn-lt"/>
              </a:rPr>
              <a:t>Made in France, Europe</a:t>
            </a:r>
            <a:br>
              <a:rPr lang="en-US" dirty="0">
                <a:latin typeface="+mn-lt"/>
              </a:rPr>
            </a:br>
            <a:endParaRPr lang="en-US" dirty="0">
              <a:latin typeface="+mn-lt"/>
            </a:endParaRPr>
          </a:p>
          <a:p>
            <a:r>
              <a:rPr lang="en-US" b="1" dirty="0">
                <a:latin typeface="+mn-lt"/>
              </a:rPr>
              <a:t>Date:</a:t>
            </a:r>
            <a:r>
              <a:rPr lang="en-US" dirty="0">
                <a:latin typeface="+mn-lt"/>
              </a:rPr>
              <a:t/>
            </a:r>
            <a:br>
              <a:rPr lang="en-US" dirty="0">
                <a:latin typeface="+mn-lt"/>
              </a:rPr>
            </a:br>
            <a:r>
              <a:rPr lang="en-US" dirty="0">
                <a:latin typeface="+mn-lt"/>
              </a:rPr>
              <a:t>1868 or 1869</a:t>
            </a:r>
          </a:p>
          <a:p>
            <a:r>
              <a:rPr lang="en-US" b="1" dirty="0">
                <a:latin typeface="+mn-lt"/>
              </a:rPr>
              <a:t>Medium:</a:t>
            </a:r>
            <a:r>
              <a:rPr lang="en-US" dirty="0">
                <a:latin typeface="+mn-lt"/>
              </a:rPr>
              <a:t/>
            </a:r>
            <a:br>
              <a:rPr lang="en-US" dirty="0">
                <a:latin typeface="+mn-lt"/>
              </a:rPr>
            </a:br>
            <a:r>
              <a:rPr lang="en-US" dirty="0">
                <a:latin typeface="+mn-lt"/>
              </a:rPr>
              <a:t>Oil on canvas</a:t>
            </a:r>
          </a:p>
          <a:p>
            <a:r>
              <a:rPr lang="en-US" b="1" dirty="0">
                <a:latin typeface="+mn-lt"/>
              </a:rPr>
              <a:t>Dimensions:</a:t>
            </a:r>
            <a:r>
              <a:rPr lang="en-US" dirty="0">
                <a:latin typeface="+mn-lt"/>
              </a:rPr>
              <a:t/>
            </a:r>
            <a:br>
              <a:rPr lang="en-US" dirty="0">
                <a:latin typeface="+mn-lt"/>
              </a:rPr>
            </a:br>
            <a:r>
              <a:rPr lang="en-US" dirty="0">
                <a:latin typeface="+mn-lt"/>
              </a:rPr>
              <a:t>32 x 45 inches (81.3 x 114.3 cm) Framed: 45 × 58 1/2 × 4 1/4 inches (114.3 × 148.6 × 10.8 cm)</a:t>
            </a:r>
          </a:p>
          <a:p>
            <a:r>
              <a:rPr lang="en-US" b="1" dirty="0">
                <a:latin typeface="+mn-lt"/>
              </a:rPr>
              <a:t>Curatorial Department:</a:t>
            </a:r>
            <a:r>
              <a:rPr lang="en-US" dirty="0">
                <a:latin typeface="+mn-lt"/>
              </a:rPr>
              <a:t/>
            </a:r>
            <a:br>
              <a:rPr lang="en-US" dirty="0">
                <a:latin typeface="+mn-lt"/>
              </a:rPr>
            </a:br>
            <a:r>
              <a:rPr lang="en-US" dirty="0">
                <a:latin typeface="+mn-lt"/>
              </a:rPr>
              <a:t>European Painting</a:t>
            </a:r>
          </a:p>
          <a:p>
            <a:r>
              <a:rPr lang="en-US" b="1" dirty="0">
                <a:latin typeface="+mn-lt"/>
              </a:rPr>
              <a:t>Object </a:t>
            </a:r>
            <a:r>
              <a:rPr lang="en-US" b="1" dirty="0" err="1">
                <a:latin typeface="+mn-lt"/>
              </a:rPr>
              <a:t>Location:</a:t>
            </a:r>
            <a:r>
              <a:rPr lang="en-US" i="1" dirty="0" err="1">
                <a:latin typeface="+mn-lt"/>
              </a:rPr>
              <a:t>Currently</a:t>
            </a:r>
            <a:r>
              <a:rPr lang="en-US" i="1" dirty="0">
                <a:latin typeface="+mn-lt"/>
              </a:rPr>
              <a:t> not on view</a:t>
            </a:r>
            <a:endParaRPr lang="en-US" dirty="0">
              <a:latin typeface="+mn-lt"/>
            </a:endParaRPr>
          </a:p>
          <a:p>
            <a:r>
              <a:rPr lang="en-US" b="1" dirty="0">
                <a:latin typeface="+mn-lt"/>
              </a:rPr>
              <a:t>Accession Number:</a:t>
            </a:r>
            <a:r>
              <a:rPr lang="en-US" dirty="0">
                <a:latin typeface="+mn-lt"/>
              </a:rPr>
              <a:t/>
            </a:r>
            <a:br>
              <a:rPr lang="en-US" dirty="0">
                <a:latin typeface="+mn-lt"/>
              </a:rPr>
            </a:br>
            <a:r>
              <a:rPr lang="en-US" dirty="0">
                <a:latin typeface="+mn-lt"/>
              </a:rPr>
              <a:t>1986-26-10</a:t>
            </a:r>
          </a:p>
          <a:p>
            <a:r>
              <a:rPr lang="en-US" b="1" dirty="0">
                <a:latin typeface="+mn-lt"/>
              </a:rPr>
              <a:t>Credit Line:</a:t>
            </a:r>
            <a:r>
              <a:rPr lang="en-US" dirty="0">
                <a:latin typeface="+mn-lt"/>
              </a:rPr>
              <a:t/>
            </a:r>
            <a:br>
              <a:rPr lang="en-US" dirty="0">
                <a:latin typeface="+mn-lt"/>
              </a:rPr>
            </a:br>
            <a:r>
              <a:rPr lang="en-US" dirty="0">
                <a:latin typeface="+mn-lt"/>
              </a:rPr>
              <a:t>The Henry P. </a:t>
            </a:r>
            <a:r>
              <a:rPr lang="en-US" dirty="0" err="1">
                <a:latin typeface="+mn-lt"/>
              </a:rPr>
              <a:t>McIlhenny</a:t>
            </a:r>
            <a:r>
              <a:rPr lang="en-US" dirty="0">
                <a:latin typeface="+mn-lt"/>
              </a:rPr>
              <a:t> Collection in memory of Frances P. </a:t>
            </a:r>
            <a:r>
              <a:rPr lang="en-US" dirty="0" err="1">
                <a:latin typeface="+mn-lt"/>
              </a:rPr>
              <a:t>McIlhenny</a:t>
            </a:r>
            <a:r>
              <a:rPr lang="en-US" dirty="0">
                <a:latin typeface="+mn-lt"/>
              </a:rPr>
              <a:t>, 1986</a:t>
            </a:r>
          </a:p>
          <a:p>
            <a:r>
              <a:rPr lang="en-US" dirty="0">
                <a:latin typeface="+mn-lt"/>
              </a:rPr>
              <a:t/>
            </a:r>
            <a:br>
              <a:rPr lang="en-US" dirty="0">
                <a:latin typeface="+mn-lt"/>
              </a:rPr>
            </a:br>
            <a:endParaRPr lang="en-US" dirty="0"/>
          </a:p>
        </p:txBody>
      </p:sp>
      <p:sp>
        <p:nvSpPr>
          <p:cNvPr id="4" name="Slide Number Placeholder 3"/>
          <p:cNvSpPr>
            <a:spLocks noGrp="1"/>
          </p:cNvSpPr>
          <p:nvPr>
            <p:ph type="sldNum" sz="quarter" idx="10"/>
          </p:nvPr>
        </p:nvSpPr>
        <p:spPr/>
        <p:txBody>
          <a:bodyPr/>
          <a:lstStyle/>
          <a:p>
            <a:fld id="{8D7F8DD1-1558-48AC-A52A-E5C76667A0FC}"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2281323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Text Only, No Images</a:t>
            </a:r>
            <a:endParaRPr lang="en-US" dirty="0"/>
          </a:p>
        </p:txBody>
      </p:sp>
      <p:sp>
        <p:nvSpPr>
          <p:cNvPr id="4" name="Slide Number Placeholder 3"/>
          <p:cNvSpPr>
            <a:spLocks noGrp="1"/>
          </p:cNvSpPr>
          <p:nvPr>
            <p:ph type="sldNum" sz="quarter" idx="10"/>
          </p:nvPr>
        </p:nvSpPr>
        <p:spPr/>
        <p:txBody>
          <a:bodyPr/>
          <a:lstStyle/>
          <a:p>
            <a:fld id="{0CE23578-A8EB-4FCB-886E-73A4A47677C2}" type="slidenum">
              <a:rPr lang="en-US" smtClean="0"/>
              <a:pPr/>
              <a:t>2</a:t>
            </a:fld>
            <a:endParaRPr lang="en-US"/>
          </a:p>
        </p:txBody>
      </p:sp>
    </p:spTree>
    <p:extLst>
      <p:ext uri="{BB962C8B-B14F-4D97-AF65-F5344CB8AC3E}">
        <p14:creationId xmlns:p14="http://schemas.microsoft.com/office/powerpoint/2010/main" val="3193595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Massacre: personal response prompts</a:t>
            </a:r>
          </a:p>
          <a:p>
            <a:endParaRPr lang="en-US" dirty="0">
              <a:latin typeface="+mn-lt"/>
            </a:endParaRPr>
          </a:p>
          <a:p>
            <a:r>
              <a:rPr lang="en-US" b="1" i="1" dirty="0">
                <a:latin typeface="+mn-lt"/>
              </a:rPr>
              <a:t>The Massacre of the Innocents</a:t>
            </a:r>
            <a:endParaRPr lang="en-US" dirty="0">
              <a:latin typeface="+mn-lt"/>
            </a:endParaRPr>
          </a:p>
          <a:p>
            <a:r>
              <a:rPr lang="en-US" dirty="0" err="1">
                <a:latin typeface="+mn-lt"/>
              </a:rPr>
              <a:t>Pacecco</a:t>
            </a:r>
            <a:r>
              <a:rPr lang="en-US" dirty="0">
                <a:latin typeface="+mn-lt"/>
              </a:rPr>
              <a:t> de Rosa (Francesco de Rosa), Italian (active Naples), c. 1600 - 1654</a:t>
            </a:r>
          </a:p>
          <a:p>
            <a:r>
              <a:rPr lang="en-US" b="1" dirty="0">
                <a:latin typeface="+mn-lt"/>
              </a:rPr>
              <a:t>Geography:</a:t>
            </a:r>
            <a:r>
              <a:rPr lang="en-US" dirty="0">
                <a:latin typeface="+mn-lt"/>
              </a:rPr>
              <a:t/>
            </a:r>
            <a:br>
              <a:rPr lang="en-US" dirty="0">
                <a:latin typeface="+mn-lt"/>
              </a:rPr>
            </a:br>
            <a:r>
              <a:rPr lang="en-US" dirty="0">
                <a:latin typeface="+mn-lt"/>
              </a:rPr>
              <a:t>Made in Naples, Italy, Europe</a:t>
            </a:r>
            <a:br>
              <a:rPr lang="en-US" dirty="0">
                <a:latin typeface="+mn-lt"/>
              </a:rPr>
            </a:br>
            <a:endParaRPr lang="en-US" dirty="0">
              <a:latin typeface="+mn-lt"/>
            </a:endParaRPr>
          </a:p>
          <a:p>
            <a:r>
              <a:rPr lang="en-US" b="1" dirty="0">
                <a:latin typeface="+mn-lt"/>
              </a:rPr>
              <a:t>Date:</a:t>
            </a:r>
            <a:r>
              <a:rPr lang="en-US" dirty="0">
                <a:latin typeface="+mn-lt"/>
              </a:rPr>
              <a:t/>
            </a:r>
            <a:br>
              <a:rPr lang="en-US" dirty="0">
                <a:latin typeface="+mn-lt"/>
              </a:rPr>
            </a:br>
            <a:r>
              <a:rPr lang="en-US" dirty="0">
                <a:latin typeface="+mn-lt"/>
              </a:rPr>
              <a:t>c. 1640</a:t>
            </a:r>
          </a:p>
          <a:p>
            <a:r>
              <a:rPr lang="en-US" b="1" dirty="0">
                <a:latin typeface="+mn-lt"/>
              </a:rPr>
              <a:t>Medium:</a:t>
            </a:r>
            <a:r>
              <a:rPr lang="en-US" dirty="0">
                <a:latin typeface="+mn-lt"/>
              </a:rPr>
              <a:t/>
            </a:r>
            <a:br>
              <a:rPr lang="en-US" dirty="0">
                <a:latin typeface="+mn-lt"/>
              </a:rPr>
            </a:br>
            <a:r>
              <a:rPr lang="en-US" dirty="0">
                <a:latin typeface="+mn-lt"/>
              </a:rPr>
              <a:t>Oil on canvas</a:t>
            </a:r>
          </a:p>
          <a:p>
            <a:r>
              <a:rPr lang="en-US" b="1" dirty="0">
                <a:latin typeface="+mn-lt"/>
              </a:rPr>
              <a:t>Dimensions:</a:t>
            </a:r>
            <a:r>
              <a:rPr lang="en-US" dirty="0">
                <a:latin typeface="+mn-lt"/>
              </a:rPr>
              <a:t/>
            </a:r>
            <a:br>
              <a:rPr lang="en-US" dirty="0">
                <a:latin typeface="+mn-lt"/>
              </a:rPr>
            </a:br>
            <a:r>
              <a:rPr lang="en-US" dirty="0">
                <a:latin typeface="+mn-lt"/>
              </a:rPr>
              <a:t>6 feet 6 inches x 10 feet 1/4 inches (198.1 x 305.4 cm)</a:t>
            </a:r>
          </a:p>
          <a:p>
            <a:r>
              <a:rPr lang="en-US" b="1" dirty="0">
                <a:latin typeface="+mn-lt"/>
              </a:rPr>
              <a:t>Curatorial Department:</a:t>
            </a:r>
            <a:r>
              <a:rPr lang="en-US" dirty="0">
                <a:latin typeface="+mn-lt"/>
              </a:rPr>
              <a:t/>
            </a:r>
            <a:br>
              <a:rPr lang="en-US" dirty="0">
                <a:latin typeface="+mn-lt"/>
              </a:rPr>
            </a:br>
            <a:r>
              <a:rPr lang="en-US" dirty="0">
                <a:latin typeface="+mn-lt"/>
              </a:rPr>
              <a:t>European Painting</a:t>
            </a:r>
          </a:p>
          <a:p>
            <a:r>
              <a:rPr lang="en-US" b="1" dirty="0">
                <a:latin typeface="+mn-lt"/>
              </a:rPr>
              <a:t>Object </a:t>
            </a:r>
            <a:r>
              <a:rPr lang="en-US" b="1" dirty="0" err="1">
                <a:latin typeface="+mn-lt"/>
              </a:rPr>
              <a:t>Location:</a:t>
            </a:r>
            <a:r>
              <a:rPr lang="en-US" i="1" dirty="0" err="1">
                <a:latin typeface="+mn-lt"/>
              </a:rPr>
              <a:t>Currently</a:t>
            </a:r>
            <a:r>
              <a:rPr lang="en-US" i="1" dirty="0">
                <a:latin typeface="+mn-lt"/>
              </a:rPr>
              <a:t> not on view</a:t>
            </a:r>
            <a:endParaRPr lang="en-US" dirty="0">
              <a:latin typeface="+mn-lt"/>
            </a:endParaRPr>
          </a:p>
          <a:p>
            <a:r>
              <a:rPr lang="en-US" b="1" dirty="0">
                <a:latin typeface="+mn-lt"/>
              </a:rPr>
              <a:t>Accession Number:</a:t>
            </a:r>
            <a:r>
              <a:rPr lang="en-US" dirty="0">
                <a:latin typeface="+mn-lt"/>
              </a:rPr>
              <a:t/>
            </a:r>
            <a:br>
              <a:rPr lang="en-US" dirty="0">
                <a:latin typeface="+mn-lt"/>
              </a:rPr>
            </a:br>
            <a:r>
              <a:rPr lang="en-US" dirty="0">
                <a:latin typeface="+mn-lt"/>
              </a:rPr>
              <a:t>1973-253-1</a:t>
            </a:r>
          </a:p>
          <a:p>
            <a:r>
              <a:rPr lang="en-US" b="1" dirty="0">
                <a:latin typeface="+mn-lt"/>
              </a:rPr>
              <a:t>Credit Line:</a:t>
            </a:r>
            <a:r>
              <a:rPr lang="en-US" dirty="0">
                <a:latin typeface="+mn-lt"/>
              </a:rPr>
              <a:t/>
            </a:r>
            <a:br>
              <a:rPr lang="en-US" dirty="0">
                <a:latin typeface="+mn-lt"/>
              </a:rPr>
            </a:br>
            <a:r>
              <a:rPr lang="en-US" dirty="0">
                <a:latin typeface="+mn-lt"/>
              </a:rPr>
              <a:t>Purchased with the John D. </a:t>
            </a:r>
            <a:r>
              <a:rPr lang="en-US" dirty="0" err="1">
                <a:latin typeface="+mn-lt"/>
              </a:rPr>
              <a:t>McIlhenny</a:t>
            </a:r>
            <a:r>
              <a:rPr lang="en-US" dirty="0">
                <a:latin typeface="+mn-lt"/>
              </a:rPr>
              <a:t> Fund, 1973</a:t>
            </a:r>
          </a:p>
          <a:p>
            <a:endParaRPr lang="en-US" dirty="0">
              <a:latin typeface="+mn-lt"/>
            </a:endParaRPr>
          </a:p>
        </p:txBody>
      </p:sp>
      <p:sp>
        <p:nvSpPr>
          <p:cNvPr id="4" name="Slide Number Placeholder 3"/>
          <p:cNvSpPr>
            <a:spLocks noGrp="1"/>
          </p:cNvSpPr>
          <p:nvPr>
            <p:ph type="sldNum" sz="quarter" idx="10"/>
          </p:nvPr>
        </p:nvSpPr>
        <p:spPr/>
        <p:txBody>
          <a:bodyPr/>
          <a:lstStyle/>
          <a:p>
            <a:fld id="{8D7F8DD1-1558-48AC-A52A-E5C76667A0FC}"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1982857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Major improvements:</a:t>
            </a:r>
          </a:p>
          <a:p>
            <a:pPr marL="173079" indent="-173079">
              <a:buFont typeface="Arial" pitchFamily="34" charset="0"/>
              <a:buChar char="•"/>
            </a:pPr>
            <a:r>
              <a:rPr lang="en-US" dirty="0" smtClean="0"/>
              <a:t>Observations</a:t>
            </a:r>
            <a:r>
              <a:rPr lang="en-US" baseline="0" dirty="0" smtClean="0"/>
              <a:t> organized and structured</a:t>
            </a:r>
            <a:endParaRPr lang="en-US" dirty="0" smtClean="0"/>
          </a:p>
          <a:p>
            <a:pPr marL="173079" indent="-173079">
              <a:buFont typeface="Arial" pitchFamily="34" charset="0"/>
              <a:buChar char="•"/>
            </a:pPr>
            <a:r>
              <a:rPr lang="en-US" dirty="0" smtClean="0"/>
              <a:t>Evidence</a:t>
            </a:r>
            <a:r>
              <a:rPr lang="en-US" baseline="0" dirty="0" smtClean="0"/>
              <a:t> of flexible thinking, more than one possible interpretation</a:t>
            </a:r>
          </a:p>
          <a:p>
            <a:pPr marL="173079" indent="-173079">
              <a:buFont typeface="Arial" pitchFamily="34" charset="0"/>
              <a:buChar char="•"/>
            </a:pPr>
            <a:r>
              <a:rPr lang="en-US" baseline="0" dirty="0" smtClean="0"/>
              <a:t>Not leaping to conclusions, focused on what is visibly evident</a:t>
            </a:r>
            <a:endParaRPr lang="en-US" dirty="0"/>
          </a:p>
        </p:txBody>
      </p:sp>
      <p:sp>
        <p:nvSpPr>
          <p:cNvPr id="4" name="Slide Number Placeholder 3"/>
          <p:cNvSpPr>
            <a:spLocks noGrp="1"/>
          </p:cNvSpPr>
          <p:nvPr>
            <p:ph type="sldNum" sz="quarter" idx="10"/>
          </p:nvPr>
        </p:nvSpPr>
        <p:spPr/>
        <p:txBody>
          <a:bodyPr/>
          <a:lstStyle/>
          <a:p>
            <a:fld id="{8D7F8DD1-1558-48AC-A52A-E5C76667A0FC}"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1750943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7F8DD1-1558-48AC-A52A-E5C76667A0FC}"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1905665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Comparative Photos with Text and Captions</a:t>
            </a:r>
            <a:endParaRPr lang="en-US" dirty="0"/>
          </a:p>
        </p:txBody>
      </p:sp>
      <p:sp>
        <p:nvSpPr>
          <p:cNvPr id="4" name="Slide Number Placeholder 3"/>
          <p:cNvSpPr>
            <a:spLocks noGrp="1"/>
          </p:cNvSpPr>
          <p:nvPr>
            <p:ph type="sldNum" sz="quarter" idx="10"/>
          </p:nvPr>
        </p:nvSpPr>
        <p:spPr/>
        <p:txBody>
          <a:bodyPr/>
          <a:lstStyle/>
          <a:p>
            <a:fld id="{0CE23578-A8EB-4FCB-886E-73A4A47677C2}" type="slidenum">
              <a:rPr lang="en-US" smtClean="0"/>
              <a:pPr/>
              <a:t>5</a:t>
            </a:fld>
            <a:endParaRPr lang="en-US"/>
          </a:p>
        </p:txBody>
      </p:sp>
    </p:spTree>
    <p:extLst>
      <p:ext uri="{BB962C8B-B14F-4D97-AF65-F5344CB8AC3E}">
        <p14:creationId xmlns:p14="http://schemas.microsoft.com/office/powerpoint/2010/main" val="3207800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Horizontal</a:t>
            </a:r>
            <a:r>
              <a:rPr lang="en-US" baseline="0" dirty="0" smtClean="0"/>
              <a:t> Image with Text and Caption to Photo</a:t>
            </a:r>
            <a:endParaRPr lang="en-US" dirty="0"/>
          </a:p>
        </p:txBody>
      </p:sp>
      <p:sp>
        <p:nvSpPr>
          <p:cNvPr id="4" name="Slide Number Placeholder 3"/>
          <p:cNvSpPr>
            <a:spLocks noGrp="1"/>
          </p:cNvSpPr>
          <p:nvPr>
            <p:ph type="sldNum" sz="quarter" idx="10"/>
          </p:nvPr>
        </p:nvSpPr>
        <p:spPr/>
        <p:txBody>
          <a:bodyPr/>
          <a:lstStyle/>
          <a:p>
            <a:fld id="{0CE23578-A8EB-4FCB-886E-73A4A47677C2}" type="slidenum">
              <a:rPr lang="en-US" smtClean="0"/>
              <a:pPr/>
              <a:t>6</a:t>
            </a:fld>
            <a:endParaRPr lang="en-US"/>
          </a:p>
        </p:txBody>
      </p:sp>
    </p:spTree>
    <p:extLst>
      <p:ext uri="{BB962C8B-B14F-4D97-AF65-F5344CB8AC3E}">
        <p14:creationId xmlns:p14="http://schemas.microsoft.com/office/powerpoint/2010/main" val="3056469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3825" y="1152525"/>
            <a:ext cx="4146550" cy="31115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41F26E-BF3E-4AF6-BF8D-504728DFA3A4}"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952057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3825" y="1152525"/>
            <a:ext cx="4146550" cy="3111500"/>
          </a:xfrm>
        </p:spPr>
      </p:sp>
      <p:sp>
        <p:nvSpPr>
          <p:cNvPr id="3" name="Notes Placeholder 2"/>
          <p:cNvSpPr>
            <a:spLocks noGrp="1"/>
          </p:cNvSpPr>
          <p:nvPr>
            <p:ph type="body" idx="1"/>
          </p:nvPr>
        </p:nvSpPr>
        <p:spPr/>
        <p:txBody>
          <a:bodyPr/>
          <a:lstStyle/>
          <a:p>
            <a:pPr defTabSz="923015" fontAlgn="auto">
              <a:spcBef>
                <a:spcPts val="0"/>
              </a:spcBef>
              <a:spcAft>
                <a:spcPts val="0"/>
              </a:spcAft>
              <a:defRPr/>
            </a:pPr>
            <a:r>
              <a:rPr lang="en-US" dirty="0" smtClean="0"/>
              <a:t>Jen: </a:t>
            </a:r>
          </a:p>
          <a:p>
            <a:pPr marL="169838" indent="-169838" defTabSz="923015" fontAlgn="auto">
              <a:spcBef>
                <a:spcPts val="0"/>
              </a:spcBef>
              <a:spcAft>
                <a:spcPts val="0"/>
              </a:spcAft>
              <a:buFontTx/>
              <a:buChar char="-"/>
              <a:defRPr/>
            </a:pPr>
            <a:r>
              <a:rPr lang="en-US" baseline="0" dirty="0" smtClean="0"/>
              <a:t>Overview structure of the evening’s key components. </a:t>
            </a:r>
          </a:p>
          <a:p>
            <a:pPr marL="169838" indent="-169838" defTabSz="923015" fontAlgn="auto">
              <a:spcBef>
                <a:spcPts val="0"/>
              </a:spcBef>
              <a:spcAft>
                <a:spcPts val="0"/>
              </a:spcAft>
              <a:buFontTx/>
              <a:buChar char="-"/>
              <a:defRPr/>
            </a:pPr>
            <a:r>
              <a:rPr lang="en-US" baseline="0" dirty="0" smtClean="0"/>
              <a:t>Then describe ODIP and explain 40 min with single work is typical. </a:t>
            </a:r>
          </a:p>
          <a:p>
            <a:pPr marL="169838" indent="-169838" defTabSz="923015" fontAlgn="auto">
              <a:spcBef>
                <a:spcPts val="0"/>
              </a:spcBef>
              <a:spcAft>
                <a:spcPts val="0"/>
              </a:spcAft>
              <a:buFontTx/>
              <a:buChar char="-"/>
              <a:defRPr/>
            </a:pPr>
            <a:r>
              <a:rPr lang="en-US" baseline="0" dirty="0" smtClean="0"/>
              <a:t>What it promotes: Really </a:t>
            </a:r>
            <a:r>
              <a:rPr lang="en-US" baseline="0" dirty="0" err="1" smtClean="0"/>
              <a:t>impt</a:t>
            </a:r>
            <a:r>
              <a:rPr lang="en-US" baseline="0" dirty="0" smtClean="0"/>
              <a:t> to resist assumptions, to only observe, to build on each other’s ideas, and reason with evidence. To tell stories and wonder naturally arises. </a:t>
            </a:r>
            <a:r>
              <a:rPr lang="en-US" dirty="0" smtClean="0">
                <a:solidFill>
                  <a:schemeClr val="bg1"/>
                </a:solidFill>
              </a:rPr>
              <a:t>Promote </a:t>
            </a:r>
            <a:r>
              <a:rPr lang="en-US" b="1" dirty="0">
                <a:solidFill>
                  <a:schemeClr val="bg1"/>
                </a:solidFill>
              </a:rPr>
              <a:t>careful noticing, resisting assumptions, adopting different perspectives, embracing ambiguity, collaborative thinking</a:t>
            </a:r>
            <a:r>
              <a:rPr lang="en-US" dirty="0">
                <a:solidFill>
                  <a:schemeClr val="bg1"/>
                </a:solidFill>
              </a:rPr>
              <a:t>—critical and creative thinking skills that are key aspects of </a:t>
            </a:r>
            <a:r>
              <a:rPr lang="en-US" dirty="0" smtClean="0">
                <a:solidFill>
                  <a:schemeClr val="bg1"/>
                </a:solidFill>
              </a:rPr>
              <a:t>empathy</a:t>
            </a:r>
          </a:p>
          <a:p>
            <a:pPr marL="169838" indent="-169838" defTabSz="923015" fontAlgn="auto">
              <a:spcBef>
                <a:spcPts val="0"/>
              </a:spcBef>
              <a:spcAft>
                <a:spcPts val="0"/>
              </a:spcAft>
              <a:buFontTx/>
              <a:buChar char="-"/>
              <a:defRPr/>
            </a:pPr>
            <a:r>
              <a:rPr lang="en-US" b="0" dirty="0" smtClean="0">
                <a:solidFill>
                  <a:schemeClr val="bg1"/>
                </a:solidFill>
              </a:rPr>
              <a:t>Valuing</a:t>
            </a:r>
            <a:r>
              <a:rPr lang="en-US" b="0" baseline="0" dirty="0" smtClean="0">
                <a:solidFill>
                  <a:schemeClr val="bg1"/>
                </a:solidFill>
              </a:rPr>
              <a:t> and studying this kind of thinking led us in 2010 to open the </a:t>
            </a:r>
            <a:r>
              <a:rPr lang="en-US" b="0" baseline="0" dirty="0" err="1" smtClean="0">
                <a:solidFill>
                  <a:schemeClr val="bg1"/>
                </a:solidFill>
              </a:rPr>
              <a:t>CfC</a:t>
            </a:r>
            <a:r>
              <a:rPr lang="en-US" b="0" baseline="0" dirty="0" smtClean="0">
                <a:solidFill>
                  <a:schemeClr val="bg1"/>
                </a:solidFill>
              </a:rPr>
              <a:t>, and most recently to create this strategic roadmap</a:t>
            </a:r>
            <a:endParaRPr lang="en-US" dirty="0"/>
          </a:p>
        </p:txBody>
      </p:sp>
      <p:sp>
        <p:nvSpPr>
          <p:cNvPr id="4" name="Slide Number Placeholder 3"/>
          <p:cNvSpPr>
            <a:spLocks noGrp="1"/>
          </p:cNvSpPr>
          <p:nvPr>
            <p:ph type="sldNum" sz="quarter" idx="10"/>
          </p:nvPr>
        </p:nvSpPr>
        <p:spPr/>
        <p:txBody>
          <a:bodyPr/>
          <a:lstStyle/>
          <a:p>
            <a:fld id="{8E41F26E-BF3E-4AF6-BF8D-504728DFA3A4}"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500959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3825" y="1152525"/>
            <a:ext cx="4146550" cy="3111500"/>
          </a:xfrm>
        </p:spPr>
      </p:sp>
      <p:sp>
        <p:nvSpPr>
          <p:cNvPr id="3" name="Notes Placeholder 2"/>
          <p:cNvSpPr>
            <a:spLocks noGrp="1"/>
          </p:cNvSpPr>
          <p:nvPr>
            <p:ph type="body" idx="1"/>
          </p:nvPr>
        </p:nvSpPr>
        <p:spPr/>
        <p:txBody>
          <a:bodyPr/>
          <a:lstStyle/>
          <a:p>
            <a:r>
              <a:rPr lang="en-US" dirty="0" smtClean="0"/>
              <a:t>Jen: Make</a:t>
            </a:r>
            <a:r>
              <a:rPr lang="en-US" baseline="0" dirty="0" smtClean="0"/>
              <a:t> this available to you. Designed to guide all of our efforts across the CMA in alignment with what we value about how artists think. Since we are talking about empathy, I want to highlight ********** </a:t>
            </a:r>
          </a:p>
          <a:p>
            <a:pPr defTabSz="905805" fontAlgn="auto">
              <a:spcBef>
                <a:spcPts val="0"/>
              </a:spcBef>
              <a:spcAft>
                <a:spcPts val="0"/>
              </a:spcAft>
              <a:defRPr/>
            </a:pPr>
            <a:r>
              <a:rPr lang="en-US" baseline="0" dirty="0" smtClean="0"/>
              <a:t>As educators we know we can only cultivate these behaviors and values if we set the right conditions. </a:t>
            </a:r>
            <a:r>
              <a:rPr lang="en-US" baseline="0" dirty="0" err="1" smtClean="0"/>
              <a:t>AoA</a:t>
            </a:r>
            <a:r>
              <a:rPr lang="en-US" baseline="0" dirty="0" smtClean="0"/>
              <a:t> is successful because of some key supportive conditions at each of our institutions. Teachers and physicians know this – you can’t compel a behavior, but you can support the conditions for it to develop and thrive.  So I want to give a context for what supports </a:t>
            </a:r>
            <a:r>
              <a:rPr lang="en-US" baseline="0" dirty="0" err="1" smtClean="0"/>
              <a:t>AoA</a:t>
            </a:r>
            <a:r>
              <a:rPr lang="en-US" baseline="0" dirty="0" smtClean="0"/>
              <a:t> from each institution.</a:t>
            </a:r>
          </a:p>
        </p:txBody>
      </p:sp>
      <p:sp>
        <p:nvSpPr>
          <p:cNvPr id="4" name="Slide Number Placeholder 3"/>
          <p:cNvSpPr>
            <a:spLocks noGrp="1"/>
          </p:cNvSpPr>
          <p:nvPr>
            <p:ph type="sldNum" sz="quarter" idx="10"/>
          </p:nvPr>
        </p:nvSpPr>
        <p:spPr/>
        <p:txBody>
          <a:bodyPr/>
          <a:lstStyle/>
          <a:p>
            <a:fld id="{8E41F26E-BF3E-4AF6-BF8D-504728DFA3A4}"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434311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3825" y="1152525"/>
            <a:ext cx="4146550" cy="3111500"/>
          </a:xfrm>
        </p:spPr>
      </p:sp>
      <p:sp>
        <p:nvSpPr>
          <p:cNvPr id="3" name="Notes Placeholder 2"/>
          <p:cNvSpPr>
            <a:spLocks noGrp="1"/>
          </p:cNvSpPr>
          <p:nvPr>
            <p:ph type="body" idx="1"/>
          </p:nvPr>
        </p:nvSpPr>
        <p:spPr/>
        <p:txBody>
          <a:bodyPr/>
          <a:lstStyle/>
          <a:p>
            <a:r>
              <a:rPr lang="en-US" baseline="0" dirty="0" smtClean="0">
                <a:solidFill>
                  <a:srgbClr val="FF0000"/>
                </a:solidFill>
              </a:rPr>
              <a:t>Linda: This is designed to give a flavor of how OSU partners with arts orgs, and how these partnerships fit into a larger idea of promoting humanism in medicine.  </a:t>
            </a:r>
            <a:r>
              <a:rPr lang="en-US" baseline="0" dirty="0" err="1" smtClean="0">
                <a:solidFill>
                  <a:srgbClr val="FF0000"/>
                </a:solidFill>
              </a:rPr>
              <a:t>A</a:t>
            </a:r>
            <a:r>
              <a:rPr lang="en-US" baseline="0" dirty="0" err="1" smtClean="0"/>
              <a:t>oA</a:t>
            </a:r>
            <a:r>
              <a:rPr lang="en-US" baseline="0" dirty="0" smtClean="0"/>
              <a:t> launched a broader set of partnerships, etc. </a:t>
            </a:r>
            <a:r>
              <a:rPr lang="en-US" baseline="0" dirty="0" err="1" smtClean="0"/>
              <a:t>HiM</a:t>
            </a:r>
            <a:r>
              <a:rPr lang="en-US" baseline="0" dirty="0" smtClean="0"/>
              <a:t> mission “Creating a more humanistic environment in which to care for our patients, educate our students and residents and pursue research”.  We see the importance of modeling these values directly with </a:t>
            </a:r>
            <a:r>
              <a:rPr lang="en-US" baseline="0" dirty="0" err="1" smtClean="0"/>
              <a:t>AoA</a:t>
            </a:r>
            <a:r>
              <a:rPr lang="en-US" baseline="0" dirty="0" smtClean="0"/>
              <a:t>.  When faculty are really engaged and visibly supporting of the work, that is felt by the students and the thinking and discussions are richer as a result.  Make the space safe for vulnerability and intellectual and creative risk taking. </a:t>
            </a:r>
            <a:endParaRPr lang="en-US" dirty="0"/>
          </a:p>
        </p:txBody>
      </p:sp>
      <p:sp>
        <p:nvSpPr>
          <p:cNvPr id="4" name="Slide Number Placeholder 3"/>
          <p:cNvSpPr>
            <a:spLocks noGrp="1"/>
          </p:cNvSpPr>
          <p:nvPr>
            <p:ph type="sldNum" sz="quarter" idx="10"/>
          </p:nvPr>
        </p:nvSpPr>
        <p:spPr/>
        <p:txBody>
          <a:bodyPr/>
          <a:lstStyle/>
          <a:p>
            <a:fld id="{8E41F26E-BF3E-4AF6-BF8D-504728DFA3A4}"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4114398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3825" y="1152525"/>
            <a:ext cx="4146550" cy="3111500"/>
          </a:xfrm>
        </p:spPr>
      </p:sp>
      <p:sp>
        <p:nvSpPr>
          <p:cNvPr id="3" name="Notes Placeholder 2"/>
          <p:cNvSpPr>
            <a:spLocks noGrp="1"/>
          </p:cNvSpPr>
          <p:nvPr>
            <p:ph type="body" idx="1"/>
          </p:nvPr>
        </p:nvSpPr>
        <p:spPr/>
        <p:txBody>
          <a:bodyPr/>
          <a:lstStyle/>
          <a:p>
            <a:r>
              <a:rPr lang="en-US" dirty="0" smtClean="0"/>
              <a:t>Jen:</a:t>
            </a:r>
            <a:r>
              <a:rPr lang="en-US" baseline="0" dirty="0" smtClean="0"/>
              <a:t> Work in which artists are highlighting or raising questions about social issues provides a perfect opportunity to foster empathy and the behaviors and attitudes that comprise empathy. Intro Jane Reed and Dora Hunt. </a:t>
            </a:r>
          </a:p>
          <a:p>
            <a:r>
              <a:rPr lang="en-US" baseline="0" dirty="0" smtClean="0"/>
              <a:t>Reiterate structure of </a:t>
            </a:r>
            <a:r>
              <a:rPr lang="en-US" baseline="0" dirty="0" err="1" smtClean="0"/>
              <a:t>AoA</a:t>
            </a:r>
            <a:r>
              <a:rPr lang="en-US" baseline="0" dirty="0" smtClean="0"/>
              <a:t> – highlight the kind of thinking that students engage in</a:t>
            </a:r>
            <a:endParaRPr lang="en-US" dirty="0"/>
          </a:p>
        </p:txBody>
      </p:sp>
      <p:sp>
        <p:nvSpPr>
          <p:cNvPr id="4" name="Slide Number Placeholder 3"/>
          <p:cNvSpPr>
            <a:spLocks noGrp="1"/>
          </p:cNvSpPr>
          <p:nvPr>
            <p:ph type="sldNum" sz="quarter" idx="10"/>
          </p:nvPr>
        </p:nvSpPr>
        <p:spPr/>
        <p:txBody>
          <a:bodyPr/>
          <a:lstStyle/>
          <a:p>
            <a:fld id="{8E41F26E-BF3E-4AF6-BF8D-504728DFA3A4}"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353186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useum text only no images">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1600200" y="457200"/>
            <a:ext cx="6858000" cy="1371600"/>
          </a:xfrm>
        </p:spPr>
        <p:txBody>
          <a:bodyPr/>
          <a:lstStyle>
            <a:lvl1pPr marL="0" marR="0" indent="0" algn="l" defTabSz="914400" rtl="0" eaLnBrk="1" fontAlgn="base" latinLnBrk="0" hangingPunct="1">
              <a:lnSpc>
                <a:spcPct val="100000"/>
              </a:lnSpc>
              <a:spcBef>
                <a:spcPct val="0"/>
              </a:spcBef>
              <a:spcAft>
                <a:spcPct val="0"/>
              </a:spcAft>
              <a:buClrTx/>
              <a:buSzTx/>
              <a:buFontTx/>
              <a:buNone/>
              <a:tabLst/>
              <a:defRPr sz="2400">
                <a:solidFill>
                  <a:schemeClr val="accent6">
                    <a:lumMod val="60000"/>
                    <a:lumOff val="40000"/>
                  </a:schemeClr>
                </a:solidFill>
                <a:latin typeface="Arial" pitchFamily="34" charset="0"/>
                <a:cs typeface="Arial" pitchFamily="34" charset="0"/>
              </a:defRPr>
            </a:lvl1pPr>
          </a:lstStyle>
          <a:p>
            <a:r>
              <a:rPr lang="en-US" dirty="0" smtClean="0"/>
              <a:t>Click to edit Master title style</a:t>
            </a:r>
            <a:br>
              <a:rPr lang="en-US" dirty="0" smtClean="0"/>
            </a:br>
            <a:r>
              <a:rPr lang="en-US" dirty="0" smtClean="0"/>
              <a:t/>
            </a:r>
            <a:br>
              <a:rPr lang="en-US" dirty="0" smtClean="0"/>
            </a:br>
            <a:r>
              <a:rPr lang="en-US" dirty="0" smtClean="0"/>
              <a:t/>
            </a:r>
            <a:br>
              <a:rPr lang="en-US" dirty="0" smtClean="0"/>
            </a:b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A3C917A-C4B9-48F6-BF88-EBAC9005F212}" type="datetimeFigureOut">
              <a:rPr lang="en-US" smtClean="0">
                <a:solidFill>
                  <a:prstClr val="black">
                    <a:tint val="75000"/>
                  </a:prstClr>
                </a:solidFill>
                <a:latin typeface="Calibri"/>
              </a:rPr>
              <a:pPr/>
              <a:t>6/28/2016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0CAF5F6-EFD4-4FF0-8CAD-6EB123E2868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6894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A3C917A-C4B9-48F6-BF88-EBAC9005F212}" type="datetimeFigureOut">
              <a:rPr lang="en-US" smtClean="0">
                <a:solidFill>
                  <a:prstClr val="black">
                    <a:tint val="75000"/>
                  </a:prstClr>
                </a:solidFill>
                <a:latin typeface="Calibri"/>
              </a:rPr>
              <a:pPr/>
              <a:t>6/28/2016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0CAF5F6-EFD4-4FF0-8CAD-6EB123E2868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4422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3C917A-C4B9-48F6-BF88-EBAC9005F212}" type="datetimeFigureOut">
              <a:rPr lang="en-US" smtClean="0">
                <a:solidFill>
                  <a:prstClr val="black">
                    <a:tint val="75000"/>
                  </a:prstClr>
                </a:solidFill>
                <a:latin typeface="Calibri"/>
              </a:rPr>
              <a:pPr/>
              <a:t>6/28/2016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0CAF5F6-EFD4-4FF0-8CAD-6EB123E2868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2081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3C917A-C4B9-48F6-BF88-EBAC9005F212}" type="datetimeFigureOut">
              <a:rPr lang="en-US" smtClean="0">
                <a:solidFill>
                  <a:prstClr val="black">
                    <a:tint val="75000"/>
                  </a:prstClr>
                </a:solidFill>
                <a:latin typeface="Calibri"/>
              </a:rPr>
              <a:pPr/>
              <a:t>6/28/2016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0CAF5F6-EFD4-4FF0-8CAD-6EB123E2868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6513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3C917A-C4B9-48F6-BF88-EBAC9005F212}" type="datetimeFigureOut">
              <a:rPr lang="en-US" smtClean="0">
                <a:solidFill>
                  <a:prstClr val="black">
                    <a:tint val="75000"/>
                  </a:prstClr>
                </a:solidFill>
                <a:latin typeface="Calibri"/>
              </a:rPr>
              <a:pPr/>
              <a:t>6/28/2016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0CAF5F6-EFD4-4FF0-8CAD-6EB123E2868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933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A3C917A-C4B9-48F6-BF88-EBAC9005F212}" type="datetimeFigureOut">
              <a:rPr lang="en-US" smtClean="0">
                <a:solidFill>
                  <a:prstClr val="black">
                    <a:tint val="75000"/>
                  </a:prstClr>
                </a:solidFill>
                <a:latin typeface="Calibri"/>
              </a:rPr>
              <a:pPr/>
              <a:t>6/28/2016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CAF5F6-EFD4-4FF0-8CAD-6EB123E2868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23426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A3C917A-C4B9-48F6-BF88-EBAC9005F212}" type="datetimeFigureOut">
              <a:rPr lang="en-US" smtClean="0">
                <a:solidFill>
                  <a:prstClr val="black">
                    <a:tint val="75000"/>
                  </a:prstClr>
                </a:solidFill>
                <a:latin typeface="Calibri"/>
              </a:rPr>
              <a:pPr/>
              <a:t>6/28/2016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CAF5F6-EFD4-4FF0-8CAD-6EB123E2868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0211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317CDD52-B9D0-416E-B55D-FE3F97C2EAEE}" type="datetimeFigureOut">
              <a:rPr lang="en-US" smtClean="0">
                <a:solidFill>
                  <a:srgbClr val="464653"/>
                </a:solidFill>
                <a:latin typeface="Gill Sans MT"/>
              </a:rPr>
              <a:pPr/>
              <a:t>6/28/2016</a:t>
            </a:fld>
            <a:endParaRPr lang="en-US">
              <a:solidFill>
                <a:srgbClr val="464653"/>
              </a:solidFill>
              <a:latin typeface="Gill Sans MT"/>
            </a:endParaRPr>
          </a:p>
        </p:txBody>
      </p:sp>
      <p:sp>
        <p:nvSpPr>
          <p:cNvPr id="17" name="Footer Placeholder 16"/>
          <p:cNvSpPr>
            <a:spLocks noGrp="1"/>
          </p:cNvSpPr>
          <p:nvPr>
            <p:ph type="ftr" sz="quarter" idx="11"/>
          </p:nvPr>
        </p:nvSpPr>
        <p:spPr>
          <a:xfrm>
            <a:off x="2898648" y="6355080"/>
            <a:ext cx="3474720" cy="365760"/>
          </a:xfrm>
        </p:spPr>
        <p:txBody>
          <a:bodyPr/>
          <a:lstStyle/>
          <a:p>
            <a:endParaRPr lang="en-US">
              <a:solidFill>
                <a:srgbClr val="464653"/>
              </a:solidFill>
              <a:latin typeface="Gill Sans MT"/>
            </a:endParaRPr>
          </a:p>
        </p:txBody>
      </p:sp>
      <p:sp>
        <p:nvSpPr>
          <p:cNvPr id="29" name="Slide Number Placeholder 28"/>
          <p:cNvSpPr>
            <a:spLocks noGrp="1"/>
          </p:cNvSpPr>
          <p:nvPr>
            <p:ph type="sldNum" sz="quarter" idx="12"/>
          </p:nvPr>
        </p:nvSpPr>
        <p:spPr>
          <a:xfrm>
            <a:off x="1216152" y="6355080"/>
            <a:ext cx="1219200" cy="365760"/>
          </a:xfrm>
        </p:spPr>
        <p:txBody>
          <a:bodyPr/>
          <a:lstStyle/>
          <a:p>
            <a:fld id="{735CCF49-B9C7-4257-A399-3B5C61068A3E}" type="slidenum">
              <a:rPr lang="en-US" smtClean="0">
                <a:solidFill>
                  <a:srgbClr val="464653"/>
                </a:solidFill>
                <a:latin typeface="Gill Sans MT"/>
              </a:rPr>
              <a:pPr/>
              <a:t>‹#›</a:t>
            </a:fld>
            <a:endParaRPr lang="en-US">
              <a:solidFill>
                <a:srgbClr val="464653"/>
              </a:solidFill>
              <a:latin typeface="Gill Sans MT"/>
            </a:endParaRPr>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ill Sans MT"/>
            </a:endParaRPr>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ill Sans MT"/>
            </a:endParaRPr>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ill Sans MT"/>
            </a:endParaRPr>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ill Sans M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478155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601980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1" name="Rectangle 20"/>
          <p:cNvSpPr/>
          <p:nvPr/>
        </p:nvSpPr>
        <p:spPr>
          <a:xfrm>
            <a:off x="904875" y="454342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ill Sans MT"/>
            </a:endParaRPr>
          </a:p>
        </p:txBody>
      </p:sp>
      <p:sp>
        <p:nvSpPr>
          <p:cNvPr id="33" name="Rectangle 32"/>
          <p:cNvSpPr/>
          <p:nvPr/>
        </p:nvSpPr>
        <p:spPr>
          <a:xfrm>
            <a:off x="914400" y="594360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ill Sans MT"/>
            </a:endParaRPr>
          </a:p>
        </p:txBody>
      </p:sp>
      <p:sp>
        <p:nvSpPr>
          <p:cNvPr id="22" name="Rectangle 21"/>
          <p:cNvSpPr/>
          <p:nvPr/>
        </p:nvSpPr>
        <p:spPr>
          <a:xfrm>
            <a:off x="904875" y="454342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ill Sans MT"/>
            </a:endParaRPr>
          </a:p>
        </p:txBody>
      </p:sp>
      <p:sp>
        <p:nvSpPr>
          <p:cNvPr id="32" name="Rectangle 31"/>
          <p:cNvSpPr/>
          <p:nvPr/>
        </p:nvSpPr>
        <p:spPr>
          <a:xfrm>
            <a:off x="914400" y="594360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ill Sans MT"/>
            </a:endParaRPr>
          </a:p>
        </p:txBody>
      </p:sp>
    </p:spTree>
    <p:extLst>
      <p:ext uri="{BB962C8B-B14F-4D97-AF65-F5344CB8AC3E}">
        <p14:creationId xmlns:p14="http://schemas.microsoft.com/office/powerpoint/2010/main" val="2225234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953000" y="563032"/>
            <a:ext cx="3886200" cy="999067"/>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5029200" y="2493432"/>
            <a:ext cx="3810000" cy="601133"/>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1" name="Rectangle 20"/>
          <p:cNvSpPr/>
          <p:nvPr/>
        </p:nvSpPr>
        <p:spPr>
          <a:xfrm>
            <a:off x="4953000" y="457200"/>
            <a:ext cx="3886200" cy="18288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ill Sans MT"/>
            </a:endParaRPr>
          </a:p>
        </p:txBody>
      </p:sp>
      <p:sp>
        <p:nvSpPr>
          <p:cNvPr id="33" name="Rectangle 32"/>
          <p:cNvSpPr/>
          <p:nvPr/>
        </p:nvSpPr>
        <p:spPr>
          <a:xfrm>
            <a:off x="4838700" y="2468033"/>
            <a:ext cx="4000500" cy="1341967"/>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ill Sans MT"/>
            </a:endParaRPr>
          </a:p>
        </p:txBody>
      </p:sp>
      <p:sp>
        <p:nvSpPr>
          <p:cNvPr id="22" name="Rectangle 21"/>
          <p:cNvSpPr/>
          <p:nvPr/>
        </p:nvSpPr>
        <p:spPr>
          <a:xfrm>
            <a:off x="4755696" y="457200"/>
            <a:ext cx="197304" cy="1828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ill Sans MT"/>
            </a:endParaRPr>
          </a:p>
        </p:txBody>
      </p:sp>
      <p:sp>
        <p:nvSpPr>
          <p:cNvPr id="32" name="Rectangle 31"/>
          <p:cNvSpPr/>
          <p:nvPr/>
        </p:nvSpPr>
        <p:spPr>
          <a:xfrm>
            <a:off x="4755696" y="2468034"/>
            <a:ext cx="197304" cy="1341966"/>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ill Sans MT"/>
            </a:endParaRPr>
          </a:p>
        </p:txBody>
      </p:sp>
    </p:spTree>
    <p:extLst>
      <p:ext uri="{BB962C8B-B14F-4D97-AF65-F5344CB8AC3E}">
        <p14:creationId xmlns:p14="http://schemas.microsoft.com/office/powerpoint/2010/main" val="2058767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useum large horizontal image bleed top and sid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00200" y="5791200"/>
            <a:ext cx="7391400" cy="381000"/>
          </a:xfrm>
        </p:spPr>
        <p:txBody>
          <a:bodyPr anchor="t"/>
          <a:lstStyle>
            <a:lvl1pPr>
              <a:defRPr sz="2400" baseline="0">
                <a:solidFill>
                  <a:schemeClr val="accent6">
                    <a:lumMod val="60000"/>
                    <a:lumOff val="40000"/>
                  </a:schemeClr>
                </a:solidFill>
              </a:defRPr>
            </a:lvl1pPr>
          </a:lstStyle>
          <a:p>
            <a:r>
              <a:rPr lang="en-US" dirty="0" smtClean="0"/>
              <a:t>Headline or title here (or delete this text if none)</a:t>
            </a:r>
            <a:endParaRPr lang="en-US" dirty="0"/>
          </a:p>
        </p:txBody>
      </p:sp>
      <p:sp>
        <p:nvSpPr>
          <p:cNvPr id="3" name="Content Placeholder 2"/>
          <p:cNvSpPr>
            <a:spLocks noGrp="1"/>
          </p:cNvSpPr>
          <p:nvPr>
            <p:ph idx="1"/>
          </p:nvPr>
        </p:nvSpPr>
        <p:spPr>
          <a:xfrm>
            <a:off x="0" y="0"/>
            <a:ext cx="9144000" cy="5638801"/>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0" hasCustomPrompt="1"/>
          </p:nvPr>
        </p:nvSpPr>
        <p:spPr>
          <a:xfrm>
            <a:off x="1524000" y="6248400"/>
            <a:ext cx="7467600" cy="261610"/>
          </a:xfrm>
          <a:prstGeom prst="rect">
            <a:avLst/>
          </a:prstGeom>
        </p:spPr>
        <p:txBody>
          <a:bodyPr>
            <a:spAutoFit/>
          </a:bodyPr>
          <a:lstStyle>
            <a:lvl1pPr marL="0" marR="0" indent="0" algn="l" defTabSz="914400" rtl="0" eaLnBrk="1" fontAlgn="base" latinLnBrk="0" hangingPunct="1">
              <a:lnSpc>
                <a:spcPct val="100000"/>
              </a:lnSpc>
              <a:spcBef>
                <a:spcPts val="0"/>
              </a:spcBef>
              <a:spcAft>
                <a:spcPct val="0"/>
              </a:spcAft>
              <a:buClrTx/>
              <a:buSzTx/>
              <a:buFontTx/>
              <a:buNone/>
              <a:tabLst/>
              <a:defRPr sz="1100" kern="1200" baseline="0">
                <a:solidFill>
                  <a:schemeClr val="accent4">
                    <a:lumMod val="60000"/>
                    <a:lumOff val="40000"/>
                  </a:schemeClr>
                </a:solidFill>
                <a:latin typeface="Arial" pitchFamily="34" charset="0"/>
                <a:cs typeface="Arial" pitchFamily="34" charset="0"/>
              </a:defRPr>
            </a:lvl1pPr>
          </a:lstStyle>
          <a:p>
            <a:r>
              <a:rPr lang="en-US" sz="1100" dirty="0" smtClean="0">
                <a:solidFill>
                  <a:schemeClr val="accent4">
                    <a:lumMod val="60000"/>
                    <a:lumOff val="40000"/>
                  </a:schemeClr>
                </a:solidFill>
              </a:rPr>
              <a:t>Type or</a:t>
            </a:r>
            <a:r>
              <a:rPr lang="en-US" sz="1100" baseline="0" dirty="0" smtClean="0">
                <a:solidFill>
                  <a:schemeClr val="accent4">
                    <a:lumMod val="60000"/>
                    <a:lumOff val="40000"/>
                  </a:schemeClr>
                </a:solidFill>
              </a:rPr>
              <a:t> paste caption here</a:t>
            </a:r>
            <a:endParaRPr lang="en-US" sz="1100" dirty="0" smtClean="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17CDD52-B9D0-416E-B55D-FE3F97C2EAEE}" type="datetimeFigureOut">
              <a:rPr lang="en-US" smtClean="0">
                <a:solidFill>
                  <a:srgbClr val="464653"/>
                </a:solidFill>
                <a:latin typeface="Gill Sans MT"/>
              </a:rPr>
              <a:pPr/>
              <a:t>6/28/2016</a:t>
            </a:fld>
            <a:endParaRPr lang="en-US">
              <a:solidFill>
                <a:srgbClr val="464653"/>
              </a:solidFill>
              <a:latin typeface="Gill Sans MT"/>
            </a:endParaRPr>
          </a:p>
        </p:txBody>
      </p:sp>
      <p:sp>
        <p:nvSpPr>
          <p:cNvPr id="5" name="Footer Placeholder 4"/>
          <p:cNvSpPr>
            <a:spLocks noGrp="1"/>
          </p:cNvSpPr>
          <p:nvPr>
            <p:ph type="ftr" sz="quarter" idx="11"/>
          </p:nvPr>
        </p:nvSpPr>
        <p:spPr/>
        <p:txBody>
          <a:bodyPr/>
          <a:lstStyle/>
          <a:p>
            <a:endParaRPr lang="en-US">
              <a:solidFill>
                <a:srgbClr val="464653"/>
              </a:solidFill>
              <a:latin typeface="Gill Sans MT"/>
            </a:endParaRPr>
          </a:p>
        </p:txBody>
      </p:sp>
      <p:sp>
        <p:nvSpPr>
          <p:cNvPr id="6" name="Slide Number Placeholder 5"/>
          <p:cNvSpPr>
            <a:spLocks noGrp="1"/>
          </p:cNvSpPr>
          <p:nvPr>
            <p:ph type="sldNum" sz="quarter" idx="12"/>
          </p:nvPr>
        </p:nvSpPr>
        <p:spPr/>
        <p:txBody>
          <a:bodyPr/>
          <a:lstStyle/>
          <a:p>
            <a:fld id="{735CCF49-B9C7-4257-A399-3B5C61068A3E}" type="slidenum">
              <a:rPr lang="en-US" smtClean="0">
                <a:solidFill>
                  <a:srgbClr val="464653"/>
                </a:solidFill>
                <a:latin typeface="Gill Sans MT"/>
              </a:rPr>
              <a:pPr/>
              <a:t>‹#›</a:t>
            </a:fld>
            <a:endParaRPr lang="en-US">
              <a:solidFill>
                <a:srgbClr val="464653"/>
              </a:solidFill>
              <a:latin typeface="Gill Sans MT"/>
            </a:endParaRP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317CDD52-B9D0-416E-B55D-FE3F97C2EAEE}" type="datetimeFigureOut">
              <a:rPr lang="en-US" smtClean="0">
                <a:solidFill>
                  <a:srgbClr val="DDE9EC"/>
                </a:solidFill>
                <a:latin typeface="Gill Sans MT"/>
              </a:rPr>
              <a:pPr/>
              <a:t>6/28/2016</a:t>
            </a:fld>
            <a:endParaRPr lang="en-US">
              <a:solidFill>
                <a:srgbClr val="DDE9EC"/>
              </a:solidFill>
              <a:latin typeface="Gill Sans MT"/>
            </a:endParaRPr>
          </a:p>
        </p:txBody>
      </p:sp>
      <p:sp>
        <p:nvSpPr>
          <p:cNvPr id="5" name="Footer Placeholder 4"/>
          <p:cNvSpPr>
            <a:spLocks noGrp="1"/>
          </p:cNvSpPr>
          <p:nvPr>
            <p:ph type="ftr" sz="quarter" idx="11"/>
          </p:nvPr>
        </p:nvSpPr>
        <p:spPr>
          <a:xfrm>
            <a:off x="2898648" y="6355080"/>
            <a:ext cx="3474720" cy="365760"/>
          </a:xfrm>
        </p:spPr>
        <p:txBody>
          <a:bodyPr/>
          <a:lstStyle/>
          <a:p>
            <a:endParaRPr lang="en-US">
              <a:solidFill>
                <a:srgbClr val="DDE9EC"/>
              </a:solidFill>
              <a:latin typeface="Gill Sans MT"/>
            </a:endParaRPr>
          </a:p>
        </p:txBody>
      </p:sp>
      <p:sp>
        <p:nvSpPr>
          <p:cNvPr id="6" name="Slide Number Placeholder 5"/>
          <p:cNvSpPr>
            <a:spLocks noGrp="1"/>
          </p:cNvSpPr>
          <p:nvPr>
            <p:ph type="sldNum" sz="quarter" idx="12"/>
          </p:nvPr>
        </p:nvSpPr>
        <p:spPr>
          <a:xfrm>
            <a:off x="1069848" y="6355080"/>
            <a:ext cx="1520952" cy="365760"/>
          </a:xfrm>
        </p:spPr>
        <p:txBody>
          <a:bodyPr/>
          <a:lstStyle/>
          <a:p>
            <a:fld id="{735CCF49-B9C7-4257-A399-3B5C61068A3E}" type="slidenum">
              <a:rPr lang="en-US" smtClean="0">
                <a:solidFill>
                  <a:srgbClr val="DDE9EC"/>
                </a:solidFill>
                <a:latin typeface="Gill Sans MT"/>
              </a:rPr>
              <a:pPr/>
              <a:t>‹#›</a:t>
            </a:fld>
            <a:endParaRPr lang="en-US">
              <a:solidFill>
                <a:srgbClr val="DDE9EC"/>
              </a:solidFill>
              <a:latin typeface="Gill Sans MT"/>
            </a:endParaRP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ill Sans MT"/>
            </a:endParaRPr>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ill Sans MT"/>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17CDD52-B9D0-416E-B55D-FE3F97C2EAEE}" type="datetimeFigureOut">
              <a:rPr lang="en-US" smtClean="0">
                <a:solidFill>
                  <a:srgbClr val="464653"/>
                </a:solidFill>
                <a:latin typeface="Gill Sans MT"/>
              </a:rPr>
              <a:pPr/>
              <a:t>6/28/2016</a:t>
            </a:fld>
            <a:endParaRPr lang="en-US">
              <a:solidFill>
                <a:srgbClr val="464653"/>
              </a:solidFill>
              <a:latin typeface="Gill Sans MT"/>
            </a:endParaRPr>
          </a:p>
        </p:txBody>
      </p:sp>
      <p:sp>
        <p:nvSpPr>
          <p:cNvPr id="6" name="Footer Placeholder 5"/>
          <p:cNvSpPr>
            <a:spLocks noGrp="1"/>
          </p:cNvSpPr>
          <p:nvPr>
            <p:ph type="ftr" sz="quarter" idx="11"/>
          </p:nvPr>
        </p:nvSpPr>
        <p:spPr/>
        <p:txBody>
          <a:bodyPr/>
          <a:lstStyle/>
          <a:p>
            <a:endParaRPr lang="en-US">
              <a:solidFill>
                <a:srgbClr val="464653"/>
              </a:solidFill>
              <a:latin typeface="Gill Sans MT"/>
            </a:endParaRPr>
          </a:p>
        </p:txBody>
      </p:sp>
      <p:sp>
        <p:nvSpPr>
          <p:cNvPr id="7" name="Slide Number Placeholder 6"/>
          <p:cNvSpPr>
            <a:spLocks noGrp="1"/>
          </p:cNvSpPr>
          <p:nvPr>
            <p:ph type="sldNum" sz="quarter" idx="12"/>
          </p:nvPr>
        </p:nvSpPr>
        <p:spPr/>
        <p:txBody>
          <a:bodyPr/>
          <a:lstStyle/>
          <a:p>
            <a:fld id="{735CCF49-B9C7-4257-A399-3B5C61068A3E}" type="slidenum">
              <a:rPr lang="en-US" smtClean="0">
                <a:solidFill>
                  <a:srgbClr val="464653"/>
                </a:solidFill>
                <a:latin typeface="Gill Sans MT"/>
              </a:rPr>
              <a:pPr/>
              <a:t>‹#›</a:t>
            </a:fld>
            <a:endParaRPr lang="en-US">
              <a:solidFill>
                <a:srgbClr val="464653"/>
              </a:solidFill>
              <a:latin typeface="Gill Sans MT"/>
            </a:endParaRP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317CDD52-B9D0-416E-B55D-FE3F97C2EAEE}" type="datetimeFigureOut">
              <a:rPr lang="en-US" smtClean="0">
                <a:solidFill>
                  <a:srgbClr val="464653"/>
                </a:solidFill>
                <a:latin typeface="Gill Sans MT"/>
              </a:rPr>
              <a:pPr/>
              <a:t>6/28/2016</a:t>
            </a:fld>
            <a:endParaRPr lang="en-US">
              <a:solidFill>
                <a:srgbClr val="464653"/>
              </a:solidFill>
              <a:latin typeface="Gill Sans MT"/>
            </a:endParaRPr>
          </a:p>
        </p:txBody>
      </p:sp>
      <p:sp>
        <p:nvSpPr>
          <p:cNvPr id="8" name="Footer Placeholder 7"/>
          <p:cNvSpPr>
            <a:spLocks noGrp="1"/>
          </p:cNvSpPr>
          <p:nvPr>
            <p:ph type="ftr" sz="quarter" idx="11"/>
          </p:nvPr>
        </p:nvSpPr>
        <p:spPr/>
        <p:txBody>
          <a:bodyPr/>
          <a:lstStyle/>
          <a:p>
            <a:endParaRPr lang="en-US">
              <a:solidFill>
                <a:srgbClr val="464653"/>
              </a:solidFill>
              <a:latin typeface="Gill Sans MT"/>
            </a:endParaRPr>
          </a:p>
        </p:txBody>
      </p:sp>
      <p:sp>
        <p:nvSpPr>
          <p:cNvPr id="9" name="Slide Number Placeholder 8"/>
          <p:cNvSpPr>
            <a:spLocks noGrp="1"/>
          </p:cNvSpPr>
          <p:nvPr>
            <p:ph type="sldNum" sz="quarter" idx="12"/>
          </p:nvPr>
        </p:nvSpPr>
        <p:spPr/>
        <p:txBody>
          <a:bodyPr/>
          <a:lstStyle/>
          <a:p>
            <a:fld id="{735CCF49-B9C7-4257-A399-3B5C61068A3E}" type="slidenum">
              <a:rPr lang="en-US" smtClean="0">
                <a:solidFill>
                  <a:srgbClr val="464653"/>
                </a:solidFill>
                <a:latin typeface="Gill Sans MT"/>
              </a:rPr>
              <a:pPr/>
              <a:t>‹#›</a:t>
            </a:fld>
            <a:endParaRPr lang="en-US">
              <a:solidFill>
                <a:srgbClr val="464653"/>
              </a:solidFill>
              <a:latin typeface="Gill Sans MT"/>
            </a:endParaRP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17CDD52-B9D0-416E-B55D-FE3F97C2EAEE}" type="datetimeFigureOut">
              <a:rPr lang="en-US" smtClean="0">
                <a:solidFill>
                  <a:srgbClr val="464653"/>
                </a:solidFill>
                <a:latin typeface="Gill Sans MT"/>
              </a:rPr>
              <a:pPr/>
              <a:t>6/28/2016</a:t>
            </a:fld>
            <a:endParaRPr lang="en-US">
              <a:solidFill>
                <a:srgbClr val="464653"/>
              </a:solidFill>
              <a:latin typeface="Gill Sans MT"/>
            </a:endParaRPr>
          </a:p>
        </p:txBody>
      </p:sp>
      <p:sp>
        <p:nvSpPr>
          <p:cNvPr id="4" name="Footer Placeholder 3"/>
          <p:cNvSpPr>
            <a:spLocks noGrp="1"/>
          </p:cNvSpPr>
          <p:nvPr>
            <p:ph type="ftr" sz="quarter" idx="11"/>
          </p:nvPr>
        </p:nvSpPr>
        <p:spPr/>
        <p:txBody>
          <a:bodyPr/>
          <a:lstStyle/>
          <a:p>
            <a:endParaRPr lang="en-US">
              <a:solidFill>
                <a:srgbClr val="464653"/>
              </a:solidFill>
              <a:latin typeface="Gill Sans MT"/>
            </a:endParaRPr>
          </a:p>
        </p:txBody>
      </p:sp>
      <p:sp>
        <p:nvSpPr>
          <p:cNvPr id="5" name="Slide Number Placeholder 4"/>
          <p:cNvSpPr>
            <a:spLocks noGrp="1"/>
          </p:cNvSpPr>
          <p:nvPr>
            <p:ph type="sldNum" sz="quarter" idx="12"/>
          </p:nvPr>
        </p:nvSpPr>
        <p:spPr/>
        <p:txBody>
          <a:bodyPr/>
          <a:lstStyle/>
          <a:p>
            <a:fld id="{735CCF49-B9C7-4257-A399-3B5C61068A3E}" type="slidenum">
              <a:rPr lang="en-US" smtClean="0">
                <a:solidFill>
                  <a:srgbClr val="464653"/>
                </a:solidFill>
                <a:latin typeface="Gill Sans MT"/>
              </a:rPr>
              <a:pPr/>
              <a:t>‹#›</a:t>
            </a:fld>
            <a:endParaRPr lang="en-US">
              <a:solidFill>
                <a:srgbClr val="464653"/>
              </a:solidFill>
              <a:latin typeface="Gill Sans MT"/>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ill Sans MT"/>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7CDD52-B9D0-416E-B55D-FE3F97C2EAEE}" type="datetimeFigureOut">
              <a:rPr lang="en-US" smtClean="0">
                <a:solidFill>
                  <a:srgbClr val="464653"/>
                </a:solidFill>
                <a:latin typeface="Gill Sans MT"/>
              </a:rPr>
              <a:pPr/>
              <a:t>6/28/2016</a:t>
            </a:fld>
            <a:endParaRPr lang="en-US">
              <a:solidFill>
                <a:srgbClr val="464653"/>
              </a:solidFill>
              <a:latin typeface="Gill Sans MT"/>
            </a:endParaRPr>
          </a:p>
        </p:txBody>
      </p:sp>
      <p:sp>
        <p:nvSpPr>
          <p:cNvPr id="3" name="Footer Placeholder 2"/>
          <p:cNvSpPr>
            <a:spLocks noGrp="1"/>
          </p:cNvSpPr>
          <p:nvPr>
            <p:ph type="ftr" sz="quarter" idx="11"/>
          </p:nvPr>
        </p:nvSpPr>
        <p:spPr/>
        <p:txBody>
          <a:bodyPr/>
          <a:lstStyle/>
          <a:p>
            <a:endParaRPr lang="en-US">
              <a:solidFill>
                <a:srgbClr val="464653"/>
              </a:solidFill>
              <a:latin typeface="Gill Sans MT"/>
            </a:endParaRPr>
          </a:p>
        </p:txBody>
      </p:sp>
      <p:sp>
        <p:nvSpPr>
          <p:cNvPr id="4" name="Slide Number Placeholder 3"/>
          <p:cNvSpPr>
            <a:spLocks noGrp="1"/>
          </p:cNvSpPr>
          <p:nvPr>
            <p:ph type="sldNum" sz="quarter" idx="12"/>
          </p:nvPr>
        </p:nvSpPr>
        <p:spPr/>
        <p:txBody>
          <a:bodyPr/>
          <a:lstStyle/>
          <a:p>
            <a:fld id="{735CCF49-B9C7-4257-A399-3B5C61068A3E}" type="slidenum">
              <a:rPr lang="en-US" smtClean="0">
                <a:solidFill>
                  <a:srgbClr val="464653"/>
                </a:solidFill>
                <a:latin typeface="Gill Sans MT"/>
              </a:rPr>
              <a:pPr/>
              <a:t>‹#›</a:t>
            </a:fld>
            <a:endParaRPr lang="en-US">
              <a:solidFill>
                <a:srgbClr val="464653"/>
              </a:solidFill>
              <a:latin typeface="Gill Sans MT"/>
            </a:endParaRPr>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ill Sans MT"/>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17CDD52-B9D0-416E-B55D-FE3F97C2EAEE}" type="datetimeFigureOut">
              <a:rPr lang="en-US" smtClean="0">
                <a:solidFill>
                  <a:srgbClr val="464653"/>
                </a:solidFill>
                <a:latin typeface="Gill Sans MT"/>
              </a:rPr>
              <a:pPr/>
              <a:t>6/28/2016</a:t>
            </a:fld>
            <a:endParaRPr lang="en-US">
              <a:solidFill>
                <a:srgbClr val="464653"/>
              </a:solidFill>
              <a:latin typeface="Gill Sans MT"/>
            </a:endParaRPr>
          </a:p>
        </p:txBody>
      </p:sp>
      <p:sp>
        <p:nvSpPr>
          <p:cNvPr id="6" name="Footer Placeholder 5"/>
          <p:cNvSpPr>
            <a:spLocks noGrp="1"/>
          </p:cNvSpPr>
          <p:nvPr>
            <p:ph type="ftr" sz="quarter" idx="11"/>
          </p:nvPr>
        </p:nvSpPr>
        <p:spPr/>
        <p:txBody>
          <a:bodyPr/>
          <a:lstStyle/>
          <a:p>
            <a:endParaRPr lang="en-US">
              <a:solidFill>
                <a:srgbClr val="464653"/>
              </a:solidFill>
              <a:latin typeface="Gill Sans MT"/>
            </a:endParaRPr>
          </a:p>
        </p:txBody>
      </p:sp>
      <p:sp>
        <p:nvSpPr>
          <p:cNvPr id="7" name="Slide Number Placeholder 6"/>
          <p:cNvSpPr>
            <a:spLocks noGrp="1"/>
          </p:cNvSpPr>
          <p:nvPr>
            <p:ph type="sldNum" sz="quarter" idx="12"/>
          </p:nvPr>
        </p:nvSpPr>
        <p:spPr/>
        <p:txBody>
          <a:bodyPr/>
          <a:lstStyle/>
          <a:p>
            <a:fld id="{735CCF49-B9C7-4257-A399-3B5C61068A3E}" type="slidenum">
              <a:rPr lang="en-US" smtClean="0">
                <a:solidFill>
                  <a:srgbClr val="464653"/>
                </a:solidFill>
                <a:latin typeface="Gill Sans MT"/>
              </a:rPr>
              <a:pPr/>
              <a:t>‹#›</a:t>
            </a:fld>
            <a:endParaRPr lang="en-US">
              <a:solidFill>
                <a:srgbClr val="464653"/>
              </a:solidFill>
              <a:latin typeface="Gill Sans MT"/>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Gill Sans MT"/>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17CDD52-B9D0-416E-B55D-FE3F97C2EAEE}" type="datetimeFigureOut">
              <a:rPr lang="en-US" smtClean="0">
                <a:solidFill>
                  <a:srgbClr val="DDE9EC"/>
                </a:solidFill>
                <a:latin typeface="Gill Sans MT"/>
              </a:rPr>
              <a:pPr/>
              <a:t>6/28/2016</a:t>
            </a:fld>
            <a:endParaRPr lang="en-US">
              <a:solidFill>
                <a:srgbClr val="DDE9EC"/>
              </a:solidFill>
              <a:latin typeface="Gill Sans MT"/>
            </a:endParaRPr>
          </a:p>
        </p:txBody>
      </p:sp>
      <p:sp>
        <p:nvSpPr>
          <p:cNvPr id="6" name="Footer Placeholder 5"/>
          <p:cNvSpPr>
            <a:spLocks noGrp="1"/>
          </p:cNvSpPr>
          <p:nvPr>
            <p:ph type="ftr" sz="quarter" idx="11"/>
          </p:nvPr>
        </p:nvSpPr>
        <p:spPr/>
        <p:txBody>
          <a:bodyPr/>
          <a:lstStyle/>
          <a:p>
            <a:endParaRPr lang="en-US">
              <a:solidFill>
                <a:srgbClr val="DDE9EC"/>
              </a:solidFill>
              <a:latin typeface="Gill Sans MT"/>
            </a:endParaRPr>
          </a:p>
        </p:txBody>
      </p:sp>
      <p:sp>
        <p:nvSpPr>
          <p:cNvPr id="7" name="Slide Number Placeholder 6"/>
          <p:cNvSpPr>
            <a:spLocks noGrp="1"/>
          </p:cNvSpPr>
          <p:nvPr>
            <p:ph type="sldNum" sz="quarter" idx="12"/>
          </p:nvPr>
        </p:nvSpPr>
        <p:spPr/>
        <p:txBody>
          <a:bodyPr/>
          <a:lstStyle/>
          <a:p>
            <a:fld id="{735CCF49-B9C7-4257-A399-3B5C61068A3E}" type="slidenum">
              <a:rPr lang="en-US" smtClean="0">
                <a:solidFill>
                  <a:srgbClr val="DDE9EC"/>
                </a:solidFill>
                <a:latin typeface="Gill Sans MT"/>
              </a:rPr>
              <a:pPr/>
              <a:t>‹#›</a:t>
            </a:fld>
            <a:endParaRPr lang="en-US">
              <a:solidFill>
                <a:srgbClr val="DDE9EC"/>
              </a:solidFill>
              <a:latin typeface="Gill Sans MT"/>
            </a:endParaRPr>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white"/>
              </a:solidFill>
              <a:latin typeface="Gill Sans MT"/>
            </a:endParaRPr>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ill Sans MT"/>
            </a:endParaRPr>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ill Sans MT"/>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17CDD52-B9D0-416E-B55D-FE3F97C2EAEE}" type="datetimeFigureOut">
              <a:rPr lang="en-US" smtClean="0">
                <a:solidFill>
                  <a:srgbClr val="464653"/>
                </a:solidFill>
                <a:latin typeface="Gill Sans MT"/>
              </a:rPr>
              <a:pPr/>
              <a:t>6/28/2016</a:t>
            </a:fld>
            <a:endParaRPr lang="en-US">
              <a:solidFill>
                <a:srgbClr val="464653"/>
              </a:solidFill>
              <a:latin typeface="Gill Sans MT"/>
            </a:endParaRPr>
          </a:p>
        </p:txBody>
      </p:sp>
      <p:sp>
        <p:nvSpPr>
          <p:cNvPr id="5" name="Footer Placeholder 4"/>
          <p:cNvSpPr>
            <a:spLocks noGrp="1"/>
          </p:cNvSpPr>
          <p:nvPr>
            <p:ph type="ftr" sz="quarter" idx="11"/>
          </p:nvPr>
        </p:nvSpPr>
        <p:spPr/>
        <p:txBody>
          <a:bodyPr/>
          <a:lstStyle/>
          <a:p>
            <a:endParaRPr lang="en-US">
              <a:solidFill>
                <a:srgbClr val="464653"/>
              </a:solidFill>
              <a:latin typeface="Gill Sans MT"/>
            </a:endParaRPr>
          </a:p>
        </p:txBody>
      </p:sp>
      <p:sp>
        <p:nvSpPr>
          <p:cNvPr id="6" name="Slide Number Placeholder 5"/>
          <p:cNvSpPr>
            <a:spLocks noGrp="1"/>
          </p:cNvSpPr>
          <p:nvPr>
            <p:ph type="sldNum" sz="quarter" idx="12"/>
          </p:nvPr>
        </p:nvSpPr>
        <p:spPr/>
        <p:txBody>
          <a:bodyPr/>
          <a:lstStyle/>
          <a:p>
            <a:fld id="{735CCF49-B9C7-4257-A399-3B5C61068A3E}" type="slidenum">
              <a:rPr lang="en-US" smtClean="0">
                <a:solidFill>
                  <a:srgbClr val="464653"/>
                </a:solidFill>
                <a:latin typeface="Gill Sans MT"/>
              </a:rPr>
              <a:pPr/>
              <a:t>‹#›</a:t>
            </a:fld>
            <a:endParaRPr lang="en-US">
              <a:solidFill>
                <a:srgbClr val="464653"/>
              </a:solidFill>
              <a:latin typeface="Gill Sans MT"/>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17CDD52-B9D0-416E-B55D-FE3F97C2EAEE}" type="datetimeFigureOut">
              <a:rPr lang="en-US" smtClean="0">
                <a:solidFill>
                  <a:srgbClr val="464653"/>
                </a:solidFill>
                <a:latin typeface="Gill Sans MT"/>
              </a:rPr>
              <a:pPr/>
              <a:t>6/28/2016</a:t>
            </a:fld>
            <a:endParaRPr lang="en-US">
              <a:solidFill>
                <a:srgbClr val="464653"/>
              </a:solidFill>
              <a:latin typeface="Gill Sans MT"/>
            </a:endParaRPr>
          </a:p>
        </p:txBody>
      </p:sp>
      <p:sp>
        <p:nvSpPr>
          <p:cNvPr id="5" name="Footer Placeholder 4"/>
          <p:cNvSpPr>
            <a:spLocks noGrp="1"/>
          </p:cNvSpPr>
          <p:nvPr>
            <p:ph type="ftr" sz="quarter" idx="11"/>
          </p:nvPr>
        </p:nvSpPr>
        <p:spPr/>
        <p:txBody>
          <a:bodyPr/>
          <a:lstStyle/>
          <a:p>
            <a:endParaRPr lang="en-US">
              <a:solidFill>
                <a:srgbClr val="464653"/>
              </a:solidFill>
              <a:latin typeface="Gill Sans MT"/>
            </a:endParaRPr>
          </a:p>
        </p:txBody>
      </p:sp>
      <p:sp>
        <p:nvSpPr>
          <p:cNvPr id="6" name="Slide Number Placeholder 5"/>
          <p:cNvSpPr>
            <a:spLocks noGrp="1"/>
          </p:cNvSpPr>
          <p:nvPr>
            <p:ph type="sldNum" sz="quarter" idx="12"/>
          </p:nvPr>
        </p:nvSpPr>
        <p:spPr/>
        <p:txBody>
          <a:bodyPr/>
          <a:lstStyle/>
          <a:p>
            <a:fld id="{735CCF49-B9C7-4257-A399-3B5C61068A3E}" type="slidenum">
              <a:rPr lang="en-US" smtClean="0">
                <a:solidFill>
                  <a:srgbClr val="464653"/>
                </a:solidFill>
                <a:latin typeface="Gill Sans MT"/>
              </a:rPr>
              <a:pPr/>
              <a:t>‹#›</a:t>
            </a:fld>
            <a:endParaRPr lang="en-US">
              <a:solidFill>
                <a:srgbClr val="464653"/>
              </a:solidFill>
              <a:latin typeface="Gill Sans MT"/>
            </a:endParaRPr>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ill Sans MT"/>
            </a:endParaRPr>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useum large single vertical image bleeds top and bott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0" y="685800"/>
            <a:ext cx="1600200" cy="4114800"/>
          </a:xfrm>
        </p:spPr>
        <p:txBody>
          <a:bodyPr anchor="t" anchorCtr="0"/>
          <a:lstStyle>
            <a:lvl1pPr marL="0" marR="0" indent="0" algn="l" defTabSz="914400" rtl="0" eaLnBrk="1" fontAlgn="base" latinLnBrk="0" hangingPunct="1">
              <a:lnSpc>
                <a:spcPct val="100000"/>
              </a:lnSpc>
              <a:spcBef>
                <a:spcPct val="0"/>
              </a:spcBef>
              <a:spcAft>
                <a:spcPct val="0"/>
              </a:spcAft>
              <a:buClrTx/>
              <a:buSzTx/>
              <a:buFontTx/>
              <a:buNone/>
              <a:tabLst/>
              <a:defRPr sz="2400" b="1">
                <a:solidFill>
                  <a:schemeClr val="accent6">
                    <a:lumMod val="60000"/>
                    <a:lumOff val="40000"/>
                  </a:schemeClr>
                </a:solidFill>
                <a:latin typeface="+mn-lt"/>
              </a:defRPr>
            </a:lvl1pPr>
          </a:lstStyle>
          <a:p>
            <a:r>
              <a:rPr lang="en-US" dirty="0" smtClean="0"/>
              <a:t>Headline here (or delete this text if none)</a:t>
            </a:r>
            <a:br>
              <a:rPr lang="en-US" dirty="0" smtClean="0"/>
            </a:br>
            <a:r>
              <a:rPr lang="en-US" dirty="0" smtClean="0"/>
              <a:t/>
            </a:r>
            <a:br>
              <a:rPr lang="en-US" dirty="0" smtClean="0"/>
            </a:br>
            <a:r>
              <a:rPr lang="en-US" sz="1100" dirty="0" smtClean="0">
                <a:solidFill>
                  <a:schemeClr val="accent4">
                    <a:lumMod val="60000"/>
                    <a:lumOff val="40000"/>
                  </a:schemeClr>
                </a:solidFill>
              </a:rPr>
              <a:t>Text here (or delete this text if none) </a:t>
            </a:r>
            <a:r>
              <a:rPr lang="en-US" dirty="0" smtClean="0"/>
              <a:t/>
            </a:r>
            <a:br>
              <a:rPr lang="en-US" dirty="0" smtClean="0"/>
            </a:br>
            <a:r>
              <a:rPr lang="en-US" sz="1100" dirty="0" smtClean="0">
                <a:solidFill>
                  <a:schemeClr val="accent4">
                    <a:lumMod val="60000"/>
                    <a:lumOff val="40000"/>
                  </a:schemeClr>
                </a:solidFill>
              </a:rPr>
              <a:t/>
            </a:r>
            <a:br>
              <a:rPr lang="en-US" sz="1100" dirty="0" smtClean="0">
                <a:solidFill>
                  <a:schemeClr val="accent4">
                    <a:lumMod val="60000"/>
                    <a:lumOff val="40000"/>
                  </a:schemeClr>
                </a:solidFill>
              </a:rPr>
            </a:br>
            <a:endParaRPr lang="en-US" dirty="0"/>
          </a:p>
        </p:txBody>
      </p:sp>
      <p:sp>
        <p:nvSpPr>
          <p:cNvPr id="3" name="Picture Placeholder 2"/>
          <p:cNvSpPr>
            <a:spLocks noGrp="1"/>
          </p:cNvSpPr>
          <p:nvPr>
            <p:ph type="pic" idx="1"/>
          </p:nvPr>
        </p:nvSpPr>
        <p:spPr>
          <a:xfrm>
            <a:off x="1828800" y="0"/>
            <a:ext cx="5257800"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0" name="Text Placeholder 9"/>
          <p:cNvSpPr>
            <a:spLocks noGrp="1"/>
          </p:cNvSpPr>
          <p:nvPr>
            <p:ph type="body" sz="quarter" idx="10" hasCustomPrompt="1"/>
          </p:nvPr>
        </p:nvSpPr>
        <p:spPr>
          <a:xfrm>
            <a:off x="7239000" y="5943600"/>
            <a:ext cx="1600200" cy="762000"/>
          </a:xfrm>
          <a:prstGeom prst="rect">
            <a:avLst/>
          </a:prstGeom>
        </p:spPr>
        <p:txBody>
          <a:bodyPr anchor="b" anchorCtr="0"/>
          <a:lstStyle>
            <a:lvl1pPr marL="0" indent="0">
              <a:spcBef>
                <a:spcPts val="0"/>
              </a:spcBef>
              <a:defRPr sz="1100">
                <a:solidFill>
                  <a:schemeClr val="accent4">
                    <a:lumMod val="60000"/>
                    <a:lumOff val="40000"/>
                  </a:schemeClr>
                </a:solidFill>
                <a:latin typeface="Arial" pitchFamily="34" charset="0"/>
                <a:cs typeface="Arial" pitchFamily="34" charset="0"/>
              </a:defRPr>
            </a:lvl1pPr>
            <a:lvl2pPr>
              <a:defRPr sz="1100">
                <a:solidFill>
                  <a:schemeClr val="accent4">
                    <a:lumMod val="60000"/>
                    <a:lumOff val="40000"/>
                  </a:schemeClr>
                </a:solidFill>
                <a:latin typeface="Arial" pitchFamily="34" charset="0"/>
                <a:cs typeface="Arial" pitchFamily="34" charset="0"/>
              </a:defRPr>
            </a:lvl2pPr>
            <a:lvl3pPr>
              <a:defRPr sz="1100">
                <a:solidFill>
                  <a:schemeClr val="accent4">
                    <a:lumMod val="60000"/>
                    <a:lumOff val="40000"/>
                  </a:schemeClr>
                </a:solidFill>
                <a:latin typeface="Arial" pitchFamily="34" charset="0"/>
                <a:cs typeface="Arial" pitchFamily="34" charset="0"/>
              </a:defRPr>
            </a:lvl3pPr>
            <a:lvl4pPr>
              <a:defRPr sz="1100">
                <a:solidFill>
                  <a:schemeClr val="accent4">
                    <a:lumMod val="60000"/>
                    <a:lumOff val="40000"/>
                  </a:schemeClr>
                </a:solidFill>
                <a:latin typeface="Arial" pitchFamily="34" charset="0"/>
                <a:cs typeface="Arial" pitchFamily="34" charset="0"/>
              </a:defRPr>
            </a:lvl4pPr>
            <a:lvl5pPr>
              <a:defRPr sz="1100">
                <a:solidFill>
                  <a:schemeClr val="accent4">
                    <a:lumMod val="60000"/>
                    <a:lumOff val="40000"/>
                  </a:schemeClr>
                </a:solidFill>
                <a:latin typeface="Arial" pitchFamily="34" charset="0"/>
                <a:cs typeface="Arial" pitchFamily="34" charset="0"/>
              </a:defRPr>
            </a:lvl5pPr>
          </a:lstStyle>
          <a:p>
            <a:pPr lvl="0"/>
            <a:r>
              <a:rPr lang="en-US" dirty="0" smtClean="0"/>
              <a:t>Type or paste caption here (aligns to bottom)</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PMA Text-Only Slid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0" y="5798101"/>
            <a:ext cx="8047182" cy="1059899"/>
          </a:xfrm>
          <a:prstGeom prst="rect">
            <a:avLst/>
          </a:prstGeom>
        </p:spPr>
        <p:txBody>
          <a:bodyPr vert="horz" lIns="182880" tIns="45720" rIns="0" bIns="91440" anchor="b" anchorCtr="0"/>
          <a:lstStyle>
            <a:lvl1pPr marL="0" indent="0">
              <a:spcBef>
                <a:spcPts val="0"/>
              </a:spcBef>
              <a:buNone/>
              <a:defRPr sz="1400" b="0" i="0" baseline="0">
                <a:latin typeface="Avenir LT Pro 35 Light"/>
                <a:cs typeface="Avenir LT Pro 35 Light"/>
              </a:defRPr>
            </a:lvl1pPr>
          </a:lstStyle>
          <a:p>
            <a:pPr lvl="0"/>
            <a:r>
              <a:rPr lang="en-US" dirty="0" smtClean="0"/>
              <a:t>Presentation Section Title</a:t>
            </a:r>
          </a:p>
          <a:p>
            <a:pPr lvl="0"/>
            <a:r>
              <a:rPr lang="en-US" dirty="0" smtClean="0"/>
              <a:t>Presentation Section Title line 2</a:t>
            </a:r>
          </a:p>
          <a:p>
            <a:pPr lvl="0"/>
            <a:r>
              <a:rPr lang="en-US" dirty="0" smtClean="0"/>
              <a:t>Presentation Section Title line 3</a:t>
            </a:r>
          </a:p>
        </p:txBody>
      </p:sp>
      <p:sp>
        <p:nvSpPr>
          <p:cNvPr id="11" name="Text Placeholder 10"/>
          <p:cNvSpPr>
            <a:spLocks noGrp="1"/>
          </p:cNvSpPr>
          <p:nvPr>
            <p:ph type="body" sz="quarter" idx="11" hasCustomPrompt="1"/>
          </p:nvPr>
        </p:nvSpPr>
        <p:spPr>
          <a:xfrm>
            <a:off x="1" y="1828801"/>
            <a:ext cx="9143999" cy="3451320"/>
          </a:xfrm>
          <a:prstGeom prst="rect">
            <a:avLst/>
          </a:prstGeom>
        </p:spPr>
        <p:txBody>
          <a:bodyPr vert="horz" lIns="914400" tIns="0" rIns="914400" bIns="0"/>
          <a:lstStyle>
            <a:lvl1pPr marL="457200" indent="-457200">
              <a:spcBef>
                <a:spcPts val="24"/>
              </a:spcBef>
              <a:buFont typeface="Arial"/>
              <a:buChar char="•"/>
              <a:defRPr sz="2600" b="0" i="0" baseline="0">
                <a:latin typeface="Avenir LT Pro 35 Light"/>
                <a:cs typeface="Avenir LT Pro 35 Light"/>
              </a:defRPr>
            </a:lvl1pPr>
            <a:lvl2pPr marL="457200" indent="0">
              <a:buNone/>
              <a:defRPr sz="2200" baseline="0"/>
            </a:lvl2pPr>
            <a:lvl3pPr marL="914400" indent="0">
              <a:buNone/>
              <a:defRPr sz="2400" baseline="0"/>
            </a:lvl3pPr>
            <a:lvl4pPr marL="1371600" indent="0">
              <a:buNone/>
              <a:defRPr/>
            </a:lvl4pPr>
          </a:lstStyle>
          <a:p>
            <a:r>
              <a:rPr lang="en-US" sz="2600" dirty="0" smtClean="0">
                <a:latin typeface="Avenir LT Pro 35 Light"/>
                <a:cs typeface="Avenir LT Pro 35 Light"/>
              </a:rPr>
              <a:t>Text-Only Slide</a:t>
            </a:r>
          </a:p>
        </p:txBody>
      </p:sp>
      <p:pic>
        <p:nvPicPr>
          <p:cNvPr id="6" name="Picture 5" descr="Standard_Logo_Stacked_Gray_72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2364" y="5780976"/>
            <a:ext cx="836909" cy="914400"/>
          </a:xfrm>
          <a:prstGeom prst="rect">
            <a:avLst/>
          </a:prstGeom>
        </p:spPr>
      </p:pic>
    </p:spTree>
    <p:extLst>
      <p:ext uri="{BB962C8B-B14F-4D97-AF65-F5344CB8AC3E}">
        <p14:creationId xmlns:p14="http://schemas.microsoft.com/office/powerpoint/2010/main" val="231586666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useum Comparativ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5791200"/>
            <a:ext cx="6400800" cy="990600"/>
          </a:xfrm>
        </p:spPr>
        <p:txBody>
          <a:bodyPr anchor="t"/>
          <a:lstStyle>
            <a:lvl1pPr marL="0" marR="0" indent="0" algn="l" defTabSz="914400" rtl="0" eaLnBrk="1" fontAlgn="base" latinLnBrk="0" hangingPunct="1">
              <a:lnSpc>
                <a:spcPct val="100000"/>
              </a:lnSpc>
              <a:spcBef>
                <a:spcPct val="0"/>
              </a:spcBef>
              <a:spcAft>
                <a:spcPct val="0"/>
              </a:spcAft>
              <a:buClrTx/>
              <a:buSzTx/>
              <a:buFontTx/>
              <a:buNone/>
              <a:tabLst/>
              <a:defRPr sz="2400" baseline="0">
                <a:solidFill>
                  <a:schemeClr val="accent6">
                    <a:lumMod val="60000"/>
                    <a:lumOff val="40000"/>
                  </a:schemeClr>
                </a:solidFill>
              </a:defRPr>
            </a:lvl1pPr>
          </a:lstStyle>
          <a:p>
            <a:r>
              <a:rPr lang="en-US" dirty="0" smtClean="0"/>
              <a:t>Headline here (or delete this text if none)</a:t>
            </a:r>
            <a:br>
              <a:rPr lang="en-US" dirty="0" smtClean="0"/>
            </a:br>
            <a:r>
              <a:rPr lang="en-US" sz="1100" dirty="0" smtClean="0">
                <a:solidFill>
                  <a:schemeClr val="accent4">
                    <a:lumMod val="60000"/>
                    <a:lumOff val="40000"/>
                  </a:schemeClr>
                </a:solidFill>
              </a:rPr>
              <a:t>Text here (or delete this text if none)</a:t>
            </a:r>
            <a:br>
              <a:rPr lang="en-US" sz="1100" dirty="0" smtClean="0">
                <a:solidFill>
                  <a:schemeClr val="accent4">
                    <a:lumMod val="60000"/>
                    <a:lumOff val="40000"/>
                  </a:schemeClr>
                </a:solidFill>
              </a:rPr>
            </a:br>
            <a:endParaRPr lang="en-US" dirty="0"/>
          </a:p>
        </p:txBody>
      </p:sp>
      <p:sp>
        <p:nvSpPr>
          <p:cNvPr id="3" name="Content Placeholder 2"/>
          <p:cNvSpPr>
            <a:spLocks noGrp="1"/>
          </p:cNvSpPr>
          <p:nvPr>
            <p:ph sz="half" idx="1"/>
          </p:nvPr>
        </p:nvSpPr>
        <p:spPr>
          <a:xfrm>
            <a:off x="152400" y="152400"/>
            <a:ext cx="4343400" cy="4983163"/>
          </a:xfrm>
          <a:prstGeom prst="rect">
            <a:avLst/>
          </a:prstGeom>
        </p:spPr>
        <p:txBody>
          <a:bodyPr/>
          <a:lstStyle>
            <a:lvl1pPr>
              <a:defRPr sz="2800"/>
            </a:lvl1pPr>
            <a:lvl2pPr>
              <a:defRPr sz="2400"/>
            </a:lvl2pPr>
            <a:lvl3pPr>
              <a:defRPr sz="2000"/>
            </a:lvl3pPr>
            <a:lvl4pPr>
              <a:buNone/>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648200" y="152400"/>
            <a:ext cx="4343400" cy="49831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8" name="Text Placeholder 7"/>
          <p:cNvSpPr>
            <a:spLocks noGrp="1"/>
          </p:cNvSpPr>
          <p:nvPr>
            <p:ph type="body" sz="quarter" idx="10" hasCustomPrompt="1"/>
          </p:nvPr>
        </p:nvSpPr>
        <p:spPr>
          <a:xfrm>
            <a:off x="76200" y="5181600"/>
            <a:ext cx="4343400" cy="228600"/>
          </a:xfrm>
          <a:prstGeom prst="rect">
            <a:avLst/>
          </a:prstGeom>
        </p:spPr>
        <p:txBody>
          <a:bodyPr/>
          <a:lstStyle>
            <a:lvl1pPr marL="0" marR="0" indent="0" algn="l" defTabSz="914400" rtl="0" eaLnBrk="1" fontAlgn="base" latinLnBrk="0" hangingPunct="1">
              <a:lnSpc>
                <a:spcPct val="100000"/>
              </a:lnSpc>
              <a:spcBef>
                <a:spcPts val="0"/>
              </a:spcBef>
              <a:spcAft>
                <a:spcPct val="0"/>
              </a:spcAft>
              <a:buClrTx/>
              <a:buSzTx/>
              <a:buFontTx/>
              <a:buNone/>
              <a:tabLst/>
              <a:defRPr sz="1100">
                <a:solidFill>
                  <a:schemeClr val="accent4">
                    <a:lumMod val="60000"/>
                    <a:lumOff val="40000"/>
                  </a:schemeClr>
                </a:solidFill>
                <a:latin typeface="Arial" pitchFamily="34" charset="0"/>
                <a:cs typeface="Arial" pitchFamily="34" charset="0"/>
              </a:defRPr>
            </a:lvl1pPr>
            <a:lvl5pPr>
              <a:defRPr/>
            </a:lvl5pPr>
          </a:lstStyle>
          <a:p>
            <a:pPr marL="1427163" marR="0" lvl="0" indent="-1427163" algn="l" defTabSz="914400" rtl="0" eaLnBrk="1" fontAlgn="base" latinLnBrk="0" hangingPunct="1">
              <a:lnSpc>
                <a:spcPct val="100000"/>
              </a:lnSpc>
              <a:spcBef>
                <a:spcPct val="20000"/>
              </a:spcBef>
              <a:spcAft>
                <a:spcPct val="0"/>
              </a:spcAft>
              <a:buClrTx/>
              <a:buSzTx/>
              <a:buFontTx/>
              <a:buNone/>
              <a:tabLst/>
              <a:defRPr/>
            </a:pPr>
            <a:r>
              <a:rPr lang="en-US" sz="1100" dirty="0" smtClean="0">
                <a:solidFill>
                  <a:schemeClr val="accent4">
                    <a:lumMod val="60000"/>
                    <a:lumOff val="40000"/>
                  </a:schemeClr>
                </a:solidFill>
              </a:rPr>
              <a:t>Type or</a:t>
            </a:r>
            <a:r>
              <a:rPr lang="en-US" sz="1100" baseline="0" dirty="0" smtClean="0">
                <a:solidFill>
                  <a:schemeClr val="accent4">
                    <a:lumMod val="60000"/>
                    <a:lumOff val="40000"/>
                  </a:schemeClr>
                </a:solidFill>
              </a:rPr>
              <a:t> paste caption here</a:t>
            </a:r>
            <a:endParaRPr lang="en-US" sz="1100" dirty="0" smtClean="0"/>
          </a:p>
          <a:p>
            <a:pPr lvl="0"/>
            <a:endParaRPr lang="en-US" dirty="0"/>
          </a:p>
        </p:txBody>
      </p:sp>
      <p:sp>
        <p:nvSpPr>
          <p:cNvPr id="9" name="Text Placeholder 7"/>
          <p:cNvSpPr>
            <a:spLocks noGrp="1"/>
          </p:cNvSpPr>
          <p:nvPr>
            <p:ph type="body" sz="quarter" idx="11" hasCustomPrompt="1"/>
          </p:nvPr>
        </p:nvSpPr>
        <p:spPr>
          <a:xfrm>
            <a:off x="4648200" y="5181600"/>
            <a:ext cx="4343400" cy="228600"/>
          </a:xfrm>
          <a:prstGeom prst="rect">
            <a:avLst/>
          </a:prstGeom>
        </p:spPr>
        <p:txBody>
          <a:bodyPr/>
          <a:lstStyle>
            <a:lvl1pPr marL="0" marR="0" indent="0" algn="l" defTabSz="914400" rtl="0" eaLnBrk="1" fontAlgn="base" latinLnBrk="0" hangingPunct="1">
              <a:lnSpc>
                <a:spcPct val="100000"/>
              </a:lnSpc>
              <a:spcBef>
                <a:spcPts val="0"/>
              </a:spcBef>
              <a:spcAft>
                <a:spcPct val="0"/>
              </a:spcAft>
              <a:buClrTx/>
              <a:buSzTx/>
              <a:buFontTx/>
              <a:buNone/>
              <a:tabLst/>
              <a:defRPr sz="1100">
                <a:solidFill>
                  <a:schemeClr val="accent4">
                    <a:lumMod val="60000"/>
                    <a:lumOff val="40000"/>
                  </a:schemeClr>
                </a:solidFill>
                <a:latin typeface="Arial" pitchFamily="34" charset="0"/>
                <a:cs typeface="Arial" pitchFamily="34" charset="0"/>
              </a:defRPr>
            </a:lvl1pPr>
            <a:lvl5pPr>
              <a:defRPr/>
            </a:lvl5pPr>
          </a:lstStyle>
          <a:p>
            <a:pPr marL="1427163" marR="0" lvl="0" indent="-1427163" algn="l" defTabSz="914400" rtl="0" eaLnBrk="1" fontAlgn="base" latinLnBrk="0" hangingPunct="1">
              <a:lnSpc>
                <a:spcPct val="100000"/>
              </a:lnSpc>
              <a:spcBef>
                <a:spcPct val="20000"/>
              </a:spcBef>
              <a:spcAft>
                <a:spcPct val="0"/>
              </a:spcAft>
              <a:buClrTx/>
              <a:buSzTx/>
              <a:buFontTx/>
              <a:buNone/>
              <a:tabLst/>
              <a:defRPr/>
            </a:pPr>
            <a:r>
              <a:rPr lang="en-US" sz="1100" dirty="0" smtClean="0">
                <a:solidFill>
                  <a:schemeClr val="accent4">
                    <a:lumMod val="60000"/>
                    <a:lumOff val="40000"/>
                  </a:schemeClr>
                </a:solidFill>
              </a:rPr>
              <a:t>Type or</a:t>
            </a:r>
            <a:r>
              <a:rPr lang="en-US" sz="1100" baseline="0" dirty="0" smtClean="0">
                <a:solidFill>
                  <a:schemeClr val="accent4">
                    <a:lumMod val="60000"/>
                    <a:lumOff val="40000"/>
                  </a:schemeClr>
                </a:solidFill>
              </a:rPr>
              <a:t> paste caption here</a:t>
            </a:r>
            <a:endParaRPr lang="en-US" sz="1100" dirty="0" smtClean="0"/>
          </a:p>
          <a:p>
            <a:pPr lvl="0"/>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A3C917A-C4B9-48F6-BF88-EBAC9005F212}" type="datetimeFigureOut">
              <a:rPr lang="en-US" smtClean="0">
                <a:solidFill>
                  <a:prstClr val="black">
                    <a:tint val="75000"/>
                  </a:prstClr>
                </a:solidFill>
                <a:latin typeface="Calibri"/>
              </a:rPr>
              <a:pPr/>
              <a:t>6/28/2016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CAF5F6-EFD4-4FF0-8CAD-6EB123E2868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5393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A3C917A-C4B9-48F6-BF88-EBAC9005F212}" type="datetimeFigureOut">
              <a:rPr lang="en-US" smtClean="0">
                <a:solidFill>
                  <a:prstClr val="black">
                    <a:tint val="75000"/>
                  </a:prstClr>
                </a:solidFill>
                <a:latin typeface="Calibri"/>
              </a:rPr>
              <a:pPr/>
              <a:t>6/28/2016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CAF5F6-EFD4-4FF0-8CAD-6EB123E2868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07358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3C917A-C4B9-48F6-BF88-EBAC9005F212}" type="datetimeFigureOut">
              <a:rPr lang="en-US" smtClean="0">
                <a:solidFill>
                  <a:prstClr val="black">
                    <a:tint val="75000"/>
                  </a:prstClr>
                </a:solidFill>
                <a:latin typeface="Calibri"/>
              </a:rPr>
              <a:pPr/>
              <a:t>6/28/2016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CAF5F6-EFD4-4FF0-8CAD-6EB123E2868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9503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A3C917A-C4B9-48F6-BF88-EBAC9005F212}" type="datetimeFigureOut">
              <a:rPr lang="en-US" smtClean="0">
                <a:solidFill>
                  <a:prstClr val="black">
                    <a:tint val="75000"/>
                  </a:prstClr>
                </a:solidFill>
                <a:latin typeface="Calibri"/>
              </a:rPr>
              <a:pPr/>
              <a:t>6/28/2016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0CAF5F6-EFD4-4FF0-8CAD-6EB123E2868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281856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3.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89455" name="Rectangle 15"/>
          <p:cNvSpPr>
            <a:spLocks noChangeArrowheads="1"/>
          </p:cNvSpPr>
          <p:nvPr/>
        </p:nvSpPr>
        <p:spPr bwMode="auto">
          <a:xfrm>
            <a:off x="0" y="0"/>
            <a:ext cx="9144000" cy="6858000"/>
          </a:xfrm>
          <a:prstGeom prst="rect">
            <a:avLst/>
          </a:prstGeom>
          <a:solidFill>
            <a:schemeClr val="tx1"/>
          </a:solidFill>
          <a:ln w="9525">
            <a:noFill/>
            <a:miter lim="800000"/>
            <a:headEnd/>
            <a:tailEnd/>
          </a:ln>
          <a:effectLst/>
        </p:spPr>
        <p:txBody>
          <a:bodyPr lIns="0" tIns="0" rIns="0" bIns="0" anchor="ctr"/>
          <a:lstStyle/>
          <a:p>
            <a:endParaRPr lang="en-US" sz="2800" b="1">
              <a:solidFill>
                <a:schemeClr val="bg1"/>
              </a:solidFill>
            </a:endParaRPr>
          </a:p>
        </p:txBody>
      </p:sp>
      <p:sp>
        <p:nvSpPr>
          <p:cNvPr id="189442" name="Rectangle 2"/>
          <p:cNvSpPr>
            <a:spLocks noGrp="1" noChangeArrowheads="1"/>
          </p:cNvSpPr>
          <p:nvPr>
            <p:ph type="title"/>
          </p:nvPr>
        </p:nvSpPr>
        <p:spPr bwMode="auto">
          <a:xfrm>
            <a:off x="1828800" y="685800"/>
            <a:ext cx="5486400" cy="36576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smtClean="0"/>
              <a:t>Click to edit Master title style</a:t>
            </a:r>
            <a:endParaRPr lang="en-US" dirty="0" smtClean="0"/>
          </a:p>
        </p:txBody>
      </p:sp>
      <p:pic>
        <p:nvPicPr>
          <p:cNvPr id="8" name="Picture 7" descr="TheClevelandMuseumofArt_2011_grayonblack(ppt).jpg"/>
          <p:cNvPicPr>
            <a:picLocks noChangeAspect="1"/>
          </p:cNvPicPr>
          <p:nvPr/>
        </p:nvPicPr>
        <p:blipFill>
          <a:blip r:embed="rId7" cstate="print"/>
          <a:srcRect l="12500" t="25907" r="16667" b="9326"/>
          <a:stretch>
            <a:fillRect/>
          </a:stretch>
        </p:blipFill>
        <p:spPr>
          <a:xfrm>
            <a:off x="76200" y="5715000"/>
            <a:ext cx="1295400" cy="1143000"/>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71" r:id="rId3"/>
    <p:sldLayoutId id="2147483666" r:id="rId4"/>
    <p:sldLayoutId id="2147483668" r:id="rId5"/>
  </p:sldLayoutIdLst>
  <p:txStyles>
    <p:titleStyle>
      <a:lvl1pPr algn="l" rtl="0" eaLnBrk="1" fontAlgn="base" hangingPunct="1">
        <a:spcBef>
          <a:spcPct val="0"/>
        </a:spcBef>
        <a:spcAft>
          <a:spcPct val="0"/>
        </a:spcAft>
        <a:defRPr sz="2400" b="1">
          <a:solidFill>
            <a:schemeClr val="accent6">
              <a:lumMod val="60000"/>
              <a:lumOff val="40000"/>
            </a:schemeClr>
          </a:solidFill>
          <a:latin typeface="+mj-lt"/>
          <a:ea typeface="+mj-ea"/>
          <a:cs typeface="+mj-cs"/>
        </a:defRPr>
      </a:lvl1pPr>
      <a:lvl2pPr algn="l" rtl="0" eaLnBrk="1" fontAlgn="base" hangingPunct="1">
        <a:spcBef>
          <a:spcPct val="0"/>
        </a:spcBef>
        <a:spcAft>
          <a:spcPct val="0"/>
        </a:spcAft>
        <a:defRPr sz="2800" b="1">
          <a:solidFill>
            <a:schemeClr val="bg1"/>
          </a:solidFill>
          <a:latin typeface="Arial" charset="0"/>
        </a:defRPr>
      </a:lvl2pPr>
      <a:lvl3pPr algn="l" rtl="0" eaLnBrk="1" fontAlgn="base" hangingPunct="1">
        <a:spcBef>
          <a:spcPct val="0"/>
        </a:spcBef>
        <a:spcAft>
          <a:spcPct val="0"/>
        </a:spcAft>
        <a:defRPr sz="2800" b="1">
          <a:solidFill>
            <a:schemeClr val="bg1"/>
          </a:solidFill>
          <a:latin typeface="Arial" charset="0"/>
        </a:defRPr>
      </a:lvl3pPr>
      <a:lvl4pPr algn="l" rtl="0" eaLnBrk="1" fontAlgn="base" hangingPunct="1">
        <a:spcBef>
          <a:spcPct val="0"/>
        </a:spcBef>
        <a:spcAft>
          <a:spcPct val="0"/>
        </a:spcAft>
        <a:defRPr sz="2800" b="1">
          <a:solidFill>
            <a:schemeClr val="bg1"/>
          </a:solidFill>
          <a:latin typeface="Arial" charset="0"/>
        </a:defRPr>
      </a:lvl4pPr>
      <a:lvl5pPr algn="l" rtl="0" eaLnBrk="1" fontAlgn="base" hangingPunct="1">
        <a:spcBef>
          <a:spcPct val="0"/>
        </a:spcBef>
        <a:spcAft>
          <a:spcPct val="0"/>
        </a:spcAft>
        <a:defRPr sz="2800" b="1">
          <a:solidFill>
            <a:schemeClr val="bg1"/>
          </a:solidFill>
          <a:latin typeface="Arial" charset="0"/>
        </a:defRPr>
      </a:lvl5pPr>
      <a:lvl6pPr marL="457200" algn="l" rtl="0" eaLnBrk="1" fontAlgn="base" hangingPunct="1">
        <a:spcBef>
          <a:spcPct val="0"/>
        </a:spcBef>
        <a:spcAft>
          <a:spcPct val="0"/>
        </a:spcAft>
        <a:defRPr sz="2800" b="1">
          <a:solidFill>
            <a:schemeClr val="bg1"/>
          </a:solidFill>
          <a:latin typeface="Arial" charset="0"/>
        </a:defRPr>
      </a:lvl6pPr>
      <a:lvl7pPr marL="914400" algn="l" rtl="0" eaLnBrk="1" fontAlgn="base" hangingPunct="1">
        <a:spcBef>
          <a:spcPct val="0"/>
        </a:spcBef>
        <a:spcAft>
          <a:spcPct val="0"/>
        </a:spcAft>
        <a:defRPr sz="2800" b="1">
          <a:solidFill>
            <a:schemeClr val="bg1"/>
          </a:solidFill>
          <a:latin typeface="Arial" charset="0"/>
        </a:defRPr>
      </a:lvl7pPr>
      <a:lvl8pPr marL="1371600" algn="l" rtl="0" eaLnBrk="1" fontAlgn="base" hangingPunct="1">
        <a:spcBef>
          <a:spcPct val="0"/>
        </a:spcBef>
        <a:spcAft>
          <a:spcPct val="0"/>
        </a:spcAft>
        <a:defRPr sz="2800" b="1">
          <a:solidFill>
            <a:schemeClr val="bg1"/>
          </a:solidFill>
          <a:latin typeface="Arial" charset="0"/>
        </a:defRPr>
      </a:lvl8pPr>
      <a:lvl9pPr marL="1828800" algn="l" rtl="0" eaLnBrk="1" fontAlgn="base" hangingPunct="1">
        <a:spcBef>
          <a:spcPct val="0"/>
        </a:spcBef>
        <a:spcAft>
          <a:spcPct val="0"/>
        </a:spcAft>
        <a:defRPr sz="2800" b="1">
          <a:solidFill>
            <a:schemeClr val="bg1"/>
          </a:solidFill>
          <a:latin typeface="Arial" charset="0"/>
        </a:defRPr>
      </a:lvl9pPr>
    </p:titleStyle>
    <p:bodyStyle>
      <a:lvl1pPr marL="1427163" indent="-1427163" algn="l" rtl="0" eaLnBrk="1" fontAlgn="base" hangingPunct="1">
        <a:spcBef>
          <a:spcPct val="20000"/>
        </a:spcBef>
        <a:spcAft>
          <a:spcPct val="0"/>
        </a:spcAft>
        <a:defRPr sz="2100">
          <a:solidFill>
            <a:schemeClr val="tx1"/>
          </a:solidFill>
          <a:latin typeface="+mn-lt"/>
          <a:ea typeface="+mn-ea"/>
          <a:cs typeface="+mn-cs"/>
        </a:defRPr>
      </a:lvl1pPr>
      <a:lvl2pPr marL="5827713" indent="-4286250" algn="l" rtl="0" eaLnBrk="1" fontAlgn="base" hangingPunct="1">
        <a:spcBef>
          <a:spcPct val="75000"/>
        </a:spcBef>
        <a:spcAft>
          <a:spcPct val="0"/>
        </a:spcAft>
        <a:defRPr sz="1400">
          <a:solidFill>
            <a:schemeClr val="tx1"/>
          </a:solidFill>
          <a:latin typeface="+mn-lt"/>
        </a:defRPr>
      </a:lvl2pPr>
      <a:lvl3pPr marL="5942013" algn="l" rtl="0" eaLnBrk="1" fontAlgn="base" hangingPunct="1">
        <a:spcBef>
          <a:spcPct val="20000"/>
        </a:spcBef>
        <a:spcAft>
          <a:spcPct val="0"/>
        </a:spcAft>
        <a:defRPr sz="1600">
          <a:solidFill>
            <a:schemeClr val="tx1"/>
          </a:solidFill>
          <a:latin typeface="+mn-lt"/>
        </a:defRPr>
      </a:lvl3pPr>
      <a:lvl4pPr marL="6437313" indent="-381000" algn="l" rtl="0" eaLnBrk="1" fontAlgn="base" hangingPunct="1">
        <a:spcBef>
          <a:spcPct val="20000"/>
        </a:spcBef>
        <a:spcAft>
          <a:spcPct val="0"/>
        </a:spcAft>
        <a:buChar char="–"/>
        <a:defRPr sz="2000">
          <a:solidFill>
            <a:schemeClr val="tx1"/>
          </a:solidFill>
          <a:latin typeface="+mn-lt"/>
        </a:defRPr>
      </a:lvl4pPr>
      <a:lvl5pPr marL="6932613" indent="-381000" algn="l" rtl="0" eaLnBrk="1" fontAlgn="base" hangingPunct="1">
        <a:spcBef>
          <a:spcPct val="20000"/>
        </a:spcBef>
        <a:spcAft>
          <a:spcPct val="0"/>
        </a:spcAft>
        <a:buChar char="»"/>
        <a:defRPr sz="2000">
          <a:solidFill>
            <a:schemeClr val="tx1"/>
          </a:solidFill>
          <a:latin typeface="+mn-lt"/>
        </a:defRPr>
      </a:lvl5pPr>
      <a:lvl6pPr marL="7389813" indent="-381000" algn="l" rtl="0" eaLnBrk="1" fontAlgn="base" hangingPunct="1">
        <a:spcBef>
          <a:spcPct val="20000"/>
        </a:spcBef>
        <a:spcAft>
          <a:spcPct val="0"/>
        </a:spcAft>
        <a:buChar char="»"/>
        <a:defRPr sz="2000">
          <a:solidFill>
            <a:schemeClr val="tx1"/>
          </a:solidFill>
          <a:latin typeface="+mn-lt"/>
        </a:defRPr>
      </a:lvl6pPr>
      <a:lvl7pPr marL="7847013" indent="-381000" algn="l" rtl="0" eaLnBrk="1" fontAlgn="base" hangingPunct="1">
        <a:spcBef>
          <a:spcPct val="20000"/>
        </a:spcBef>
        <a:spcAft>
          <a:spcPct val="0"/>
        </a:spcAft>
        <a:buChar char="»"/>
        <a:defRPr sz="2000">
          <a:solidFill>
            <a:schemeClr val="tx1"/>
          </a:solidFill>
          <a:latin typeface="+mn-lt"/>
        </a:defRPr>
      </a:lvl7pPr>
      <a:lvl8pPr marL="8304213" indent="-381000" algn="l" rtl="0" eaLnBrk="1" fontAlgn="base" hangingPunct="1">
        <a:spcBef>
          <a:spcPct val="20000"/>
        </a:spcBef>
        <a:spcAft>
          <a:spcPct val="0"/>
        </a:spcAft>
        <a:buChar char="»"/>
        <a:defRPr sz="2000">
          <a:solidFill>
            <a:schemeClr val="tx1"/>
          </a:solidFill>
          <a:latin typeface="+mn-lt"/>
        </a:defRPr>
      </a:lvl8pPr>
      <a:lvl9pPr marL="8761413" indent="-3810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A3C917A-C4B9-48F6-BF88-EBAC9005F212}" type="datetimeFigureOut">
              <a:rPr lang="en-US" smtClean="0">
                <a:solidFill>
                  <a:prstClr val="black">
                    <a:tint val="75000"/>
                  </a:prstClr>
                </a:solidFill>
                <a:latin typeface="Calibri"/>
              </a:rPr>
              <a:pPr fontAlgn="auto">
                <a:spcBef>
                  <a:spcPts val="0"/>
                </a:spcBef>
                <a:spcAft>
                  <a:spcPts val="0"/>
                </a:spcAft>
              </a:pPr>
              <a:t>6/28/2016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0CAF5F6-EFD4-4FF0-8CAD-6EB123E2868A}"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14479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317CDD52-B9D0-416E-B55D-FE3F97C2EAEE}" type="datetimeFigureOut">
              <a:rPr lang="en-US" smtClean="0">
                <a:solidFill>
                  <a:srgbClr val="464653"/>
                </a:solidFill>
                <a:latin typeface="Gill Sans MT"/>
              </a:rPr>
              <a:pPr fontAlgn="auto">
                <a:spcBef>
                  <a:spcPts val="0"/>
                </a:spcBef>
                <a:spcAft>
                  <a:spcPts val="0"/>
                </a:spcAft>
              </a:pPr>
              <a:t>6/28/2016</a:t>
            </a:fld>
            <a:endParaRPr lang="en-US">
              <a:solidFill>
                <a:srgbClr val="464653"/>
              </a:solidFill>
              <a:latin typeface="Gill Sans MT"/>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fontAlgn="auto">
              <a:spcBef>
                <a:spcPts val="0"/>
              </a:spcBef>
              <a:spcAft>
                <a:spcPts val="0"/>
              </a:spcAft>
            </a:pPr>
            <a:endParaRPr lang="en-US">
              <a:solidFill>
                <a:srgbClr val="464653"/>
              </a:solidFill>
              <a:latin typeface="Gill Sans MT"/>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fontAlgn="auto">
              <a:spcBef>
                <a:spcPts val="0"/>
              </a:spcBef>
              <a:spcAft>
                <a:spcPts val="0"/>
              </a:spcAft>
            </a:pPr>
            <a:fld id="{735CCF49-B9C7-4257-A399-3B5C61068A3E}" type="slidenum">
              <a:rPr lang="en-US" smtClean="0">
                <a:solidFill>
                  <a:srgbClr val="464653"/>
                </a:solidFill>
                <a:latin typeface="Gill Sans MT"/>
              </a:rPr>
              <a:pPr fontAlgn="auto">
                <a:spcBef>
                  <a:spcPts val="0"/>
                </a:spcBef>
                <a:spcAft>
                  <a:spcPts val="0"/>
                </a:spcAft>
              </a:pPr>
              <a:t>‹#›</a:t>
            </a:fld>
            <a:endParaRPr lang="en-US">
              <a:solidFill>
                <a:srgbClr val="464653"/>
              </a:solidFill>
              <a:latin typeface="Gill Sans MT"/>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latin typeface="Gill Sans MT"/>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microsoft.com/office/2007/relationships/hdphoto" Target="../media/hdphoto1.wdp"/><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4.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gif"/><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solidFill>
                  <a:schemeClr val="bg1"/>
                </a:solidFill>
                <a:latin typeface="Calibri" panose="020F0502020204030204" pitchFamily="34" charset="0"/>
              </a:rPr>
              <a:t>Cultural Awareness and Empathy</a:t>
            </a:r>
            <a:br>
              <a:rPr lang="en-US" dirty="0" smtClean="0">
                <a:solidFill>
                  <a:schemeClr val="bg1"/>
                </a:solidFill>
                <a:latin typeface="Calibri" panose="020F0502020204030204" pitchFamily="34" charset="0"/>
              </a:rPr>
            </a:br>
            <a:r>
              <a:rPr lang="en-US" dirty="0" smtClean="0">
                <a:solidFill>
                  <a:schemeClr val="bg1"/>
                </a:solidFill>
                <a:latin typeface="Calibri" panose="020F0502020204030204" pitchFamily="34" charset="0"/>
              </a:rPr>
              <a:t>Alicia Hudson Garr, The Cleveland Museum of Art and Martin Kohn, The Cleveland Clinic</a:t>
            </a:r>
            <a:br>
              <a:rPr lang="en-US" dirty="0" smtClean="0">
                <a:solidFill>
                  <a:schemeClr val="bg1"/>
                </a:solidFill>
                <a:latin typeface="Calibri" panose="020F0502020204030204" pitchFamily="34" charset="0"/>
              </a:rPr>
            </a:br>
            <a:r>
              <a:rPr lang="en-US" dirty="0" smtClean="0">
                <a:solidFill>
                  <a:schemeClr val="bg1"/>
                </a:solidFill>
                <a:latin typeface="Calibri" panose="020F0502020204030204" pitchFamily="34" charset="0"/>
              </a:rPr>
              <a:t>Wednesday 6-8-2016</a:t>
            </a:r>
            <a:endParaRPr lang="en-US" dirty="0">
              <a:solidFill>
                <a:schemeClr val="bg1"/>
              </a:solidFill>
              <a:latin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solidFill>
                  <a:schemeClr val="bg1"/>
                </a:solidFill>
                <a:latin typeface="Calibri" panose="020F0502020204030204" pitchFamily="34" charset="0"/>
              </a:rPr>
              <a:t>We feel this is a useful exercise but never try to imply that we are somehow going to make participants sensitive to other cultures through a one-off experience. But we feel if we are able to give the participants a greater sense of what they bring to human transactions that we are successful.</a:t>
            </a:r>
            <a:br>
              <a:rPr lang="en-US" dirty="0" smtClean="0">
                <a:solidFill>
                  <a:schemeClr val="bg1"/>
                </a:solidFill>
                <a:latin typeface="Calibri" panose="020F0502020204030204" pitchFamily="34" charset="0"/>
              </a:rPr>
            </a:br>
            <a:r>
              <a:rPr lang="en-US" dirty="0">
                <a:solidFill>
                  <a:schemeClr val="bg1"/>
                </a:solidFill>
                <a:latin typeface="Calibri" panose="020F0502020204030204" pitchFamily="34" charset="0"/>
              </a:rPr>
              <a:t/>
            </a:r>
            <a:br>
              <a:rPr lang="en-US" dirty="0">
                <a:solidFill>
                  <a:schemeClr val="bg1"/>
                </a:solidFill>
                <a:latin typeface="Calibri" panose="020F0502020204030204" pitchFamily="34" charset="0"/>
              </a:rPr>
            </a:br>
            <a:endParaRPr lang="en-US" dirty="0">
              <a:solidFill>
                <a:schemeClr val="bg1"/>
              </a:solidFill>
              <a:latin typeface="Calibri" panose="020F0502020204030204" pitchFamily="34" charset="0"/>
            </a:endParaRPr>
          </a:p>
        </p:txBody>
      </p:sp>
    </p:spTree>
    <p:extLst>
      <p:ext uri="{BB962C8B-B14F-4D97-AF65-F5344CB8AC3E}">
        <p14:creationId xmlns:p14="http://schemas.microsoft.com/office/powerpoint/2010/main" val="1417401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36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8963" b="12705"/>
          <a:stretch/>
        </p:blipFill>
        <p:spPr>
          <a:xfrm>
            <a:off x="0" y="1300480"/>
            <a:ext cx="9144000" cy="4686179"/>
          </a:xfrm>
          <a:prstGeom prst="rect">
            <a:avLst/>
          </a:prstGeom>
        </p:spPr>
      </p:pic>
      <p:sp>
        <p:nvSpPr>
          <p:cNvPr id="6" name="Rectangle 5"/>
          <p:cNvSpPr/>
          <p:nvPr/>
        </p:nvSpPr>
        <p:spPr>
          <a:xfrm>
            <a:off x="0" y="857251"/>
            <a:ext cx="9144000" cy="4432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latin typeface="Calibri"/>
            </a:endParaRPr>
          </a:p>
        </p:txBody>
      </p:sp>
      <p:sp>
        <p:nvSpPr>
          <p:cNvPr id="2" name="Title 1"/>
          <p:cNvSpPr>
            <a:spLocks noGrp="1"/>
          </p:cNvSpPr>
          <p:nvPr>
            <p:ph type="ctrTitle"/>
          </p:nvPr>
        </p:nvSpPr>
        <p:spPr>
          <a:xfrm>
            <a:off x="44912" y="434572"/>
            <a:ext cx="8920595" cy="1097160"/>
          </a:xfrm>
        </p:spPr>
        <p:txBody>
          <a:bodyPr anchor="ctr">
            <a:noAutofit/>
          </a:bodyPr>
          <a:lstStyle/>
          <a:p>
            <a:pPr algn="l"/>
            <a:r>
              <a:rPr lang="en-US" sz="4050" dirty="0">
                <a:solidFill>
                  <a:schemeClr val="bg1"/>
                </a:solidFill>
                <a:latin typeface="+mn-lt"/>
              </a:rPr>
              <a:t>Art of Analysis</a:t>
            </a:r>
            <a:r>
              <a:rPr lang="en-US" dirty="0" smtClean="0">
                <a:solidFill>
                  <a:schemeClr val="bg1"/>
                </a:solidFill>
                <a:latin typeface="+mn-lt"/>
              </a:rPr>
              <a:t/>
            </a:r>
            <a:br>
              <a:rPr lang="en-US" dirty="0" smtClean="0">
                <a:solidFill>
                  <a:schemeClr val="bg1"/>
                </a:solidFill>
                <a:latin typeface="+mn-lt"/>
              </a:rPr>
            </a:br>
            <a:r>
              <a:rPr lang="en-US" sz="1800" dirty="0">
                <a:solidFill>
                  <a:schemeClr val="bg1"/>
                </a:solidFill>
                <a:latin typeface="+mn-lt"/>
              </a:rPr>
              <a:t>Jennifer Lehe, Columbus Museum of Art</a:t>
            </a:r>
            <a:br>
              <a:rPr lang="en-US" sz="1800" dirty="0">
                <a:solidFill>
                  <a:schemeClr val="bg1"/>
                </a:solidFill>
                <a:latin typeface="+mn-lt"/>
              </a:rPr>
            </a:br>
            <a:r>
              <a:rPr lang="en-US" sz="1800" dirty="0">
                <a:solidFill>
                  <a:schemeClr val="bg1"/>
                </a:solidFill>
                <a:latin typeface="+mn-lt"/>
              </a:rPr>
              <a:t>Linda Stone, MD, The Ohio State University College of Medicine</a:t>
            </a:r>
            <a:r>
              <a:rPr lang="en-US" dirty="0">
                <a:solidFill>
                  <a:schemeClr val="bg1"/>
                </a:solidFill>
                <a:latin typeface="+mn-lt"/>
              </a:rPr>
              <a:t/>
            </a:r>
            <a:br>
              <a:rPr lang="en-US" dirty="0">
                <a:solidFill>
                  <a:schemeClr val="bg1"/>
                </a:solidFill>
                <a:latin typeface="+mn-lt"/>
              </a:rPr>
            </a:br>
            <a:endParaRPr lang="en-US" i="1" dirty="0">
              <a:solidFill>
                <a:schemeClr val="bg1"/>
              </a:solidFill>
              <a:latin typeface="+mn-lt"/>
            </a:endParaRPr>
          </a:p>
        </p:txBody>
      </p:sp>
      <p:sp>
        <p:nvSpPr>
          <p:cNvPr id="11" name="Rectangle 10"/>
          <p:cNvSpPr/>
          <p:nvPr/>
        </p:nvSpPr>
        <p:spPr>
          <a:xfrm>
            <a:off x="0" y="5141151"/>
            <a:ext cx="9144000" cy="8455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latin typeface="Calibri"/>
            </a:endParaRPr>
          </a:p>
        </p:txBody>
      </p:sp>
      <p:sp>
        <p:nvSpPr>
          <p:cNvPr id="12" name="Rectangle 11"/>
          <p:cNvSpPr/>
          <p:nvPr/>
        </p:nvSpPr>
        <p:spPr>
          <a:xfrm>
            <a:off x="2954906" y="5372404"/>
            <a:ext cx="2927734" cy="1508105"/>
          </a:xfrm>
          <a:prstGeom prst="rect">
            <a:avLst/>
          </a:prstGeom>
        </p:spPr>
        <p:txBody>
          <a:bodyPr wrap="square">
            <a:spAutoFit/>
          </a:bodyPr>
          <a:lstStyle/>
          <a:p>
            <a:pPr fontAlgn="auto">
              <a:spcBef>
                <a:spcPts val="0"/>
              </a:spcBef>
              <a:spcAft>
                <a:spcPts val="0"/>
              </a:spcAft>
            </a:pPr>
            <a:r>
              <a:rPr lang="en-US" sz="1100" i="1" dirty="0">
                <a:solidFill>
                  <a:prstClr val="white"/>
                </a:solidFill>
                <a:latin typeface="Calibri"/>
              </a:rPr>
              <a:t>Key OSU College of Medicine faculty:</a:t>
            </a:r>
          </a:p>
          <a:p>
            <a:pPr fontAlgn="auto">
              <a:spcBef>
                <a:spcPts val="0"/>
              </a:spcBef>
              <a:spcAft>
                <a:spcPts val="0"/>
              </a:spcAft>
            </a:pPr>
            <a:r>
              <a:rPr lang="en-US" sz="1100" dirty="0">
                <a:solidFill>
                  <a:prstClr val="white"/>
                </a:solidFill>
                <a:latin typeface="Calibri"/>
              </a:rPr>
              <a:t>Dr. </a:t>
            </a:r>
            <a:r>
              <a:rPr lang="en-US" sz="1100" dirty="0" err="1">
                <a:solidFill>
                  <a:prstClr val="white"/>
                </a:solidFill>
                <a:latin typeface="Calibri"/>
              </a:rPr>
              <a:t>Sorabh</a:t>
            </a:r>
            <a:r>
              <a:rPr lang="en-US" sz="1100" dirty="0">
                <a:solidFill>
                  <a:prstClr val="white"/>
                </a:solidFill>
                <a:latin typeface="Calibri"/>
              </a:rPr>
              <a:t> </a:t>
            </a:r>
            <a:r>
              <a:rPr lang="en-US" sz="1100" dirty="0" err="1">
                <a:solidFill>
                  <a:prstClr val="white"/>
                </a:solidFill>
                <a:latin typeface="Calibri"/>
              </a:rPr>
              <a:t>Khandelwal</a:t>
            </a:r>
            <a:r>
              <a:rPr lang="en-US" sz="1100" dirty="0">
                <a:solidFill>
                  <a:prstClr val="white"/>
                </a:solidFill>
                <a:latin typeface="Calibri"/>
              </a:rPr>
              <a:t>, Assistant Dean for Clinical Sciences</a:t>
            </a:r>
          </a:p>
          <a:p>
            <a:pPr fontAlgn="auto">
              <a:spcBef>
                <a:spcPts val="0"/>
              </a:spcBef>
              <a:spcAft>
                <a:spcPts val="0"/>
              </a:spcAft>
            </a:pPr>
            <a:r>
              <a:rPr lang="en-US" sz="1100" dirty="0">
                <a:solidFill>
                  <a:prstClr val="white"/>
                </a:solidFill>
                <a:latin typeface="Calibri"/>
              </a:rPr>
              <a:t>Dr. Linda Stone, Special Assistant to the Dean</a:t>
            </a:r>
          </a:p>
          <a:p>
            <a:pPr fontAlgn="auto">
              <a:spcBef>
                <a:spcPts val="0"/>
              </a:spcBef>
              <a:spcAft>
                <a:spcPts val="0"/>
              </a:spcAft>
            </a:pPr>
            <a:r>
              <a:rPr lang="en-US" sz="1100" dirty="0">
                <a:solidFill>
                  <a:prstClr val="white"/>
                </a:solidFill>
                <a:latin typeface="Calibri"/>
              </a:rPr>
              <a:t>Dr. William Andy Hudson, Associate Director of Medical Education</a:t>
            </a:r>
          </a:p>
          <a:p>
            <a:pPr fontAlgn="auto">
              <a:spcBef>
                <a:spcPts val="0"/>
              </a:spcBef>
              <a:spcAft>
                <a:spcPts val="0"/>
              </a:spcAft>
            </a:pPr>
            <a:r>
              <a:rPr lang="en-US" sz="1100" dirty="0">
                <a:solidFill>
                  <a:prstClr val="white"/>
                </a:solidFill>
                <a:latin typeface="Calibri"/>
              </a:rPr>
              <a:t>Dr. Andrew Jacques, Clinical Professor</a:t>
            </a:r>
          </a:p>
          <a:p>
            <a:pPr fontAlgn="auto">
              <a:spcBef>
                <a:spcPts val="0"/>
              </a:spcBef>
              <a:spcAft>
                <a:spcPts val="0"/>
              </a:spcAft>
            </a:pPr>
            <a:endParaRPr lang="en-US" sz="1500" dirty="0">
              <a:solidFill>
                <a:prstClr val="white"/>
              </a:solidFill>
              <a:latin typeface="Calibri"/>
            </a:endParaRPr>
          </a:p>
        </p:txBody>
      </p:sp>
      <p:sp>
        <p:nvSpPr>
          <p:cNvPr id="9" name="TextBox 8"/>
          <p:cNvSpPr txBox="1"/>
          <p:nvPr/>
        </p:nvSpPr>
        <p:spPr>
          <a:xfrm>
            <a:off x="44912" y="5372404"/>
            <a:ext cx="2754069" cy="1538883"/>
          </a:xfrm>
          <a:prstGeom prst="rect">
            <a:avLst/>
          </a:prstGeom>
          <a:noFill/>
        </p:spPr>
        <p:txBody>
          <a:bodyPr wrap="square" rtlCol="0">
            <a:spAutoFit/>
          </a:bodyPr>
          <a:lstStyle/>
          <a:p>
            <a:pPr fontAlgn="auto">
              <a:spcBef>
                <a:spcPts val="0"/>
              </a:spcBef>
              <a:spcAft>
                <a:spcPts val="0"/>
              </a:spcAft>
            </a:pPr>
            <a:r>
              <a:rPr lang="en-US" sz="1100" i="1" dirty="0">
                <a:solidFill>
                  <a:prstClr val="white"/>
                </a:solidFill>
                <a:latin typeface="Calibri"/>
              </a:rPr>
              <a:t>CMA Learning Department Instructors:</a:t>
            </a:r>
          </a:p>
          <a:p>
            <a:pPr fontAlgn="auto">
              <a:spcBef>
                <a:spcPts val="0"/>
              </a:spcBef>
              <a:spcAft>
                <a:spcPts val="0"/>
              </a:spcAft>
            </a:pPr>
            <a:r>
              <a:rPr lang="en-US" sz="1100" dirty="0">
                <a:solidFill>
                  <a:prstClr val="white"/>
                </a:solidFill>
                <a:latin typeface="Calibri"/>
              </a:rPr>
              <a:t>Cindy Foley, Executive Deputy Director, Learning &amp; Experience</a:t>
            </a:r>
          </a:p>
          <a:p>
            <a:pPr fontAlgn="auto">
              <a:spcBef>
                <a:spcPts val="0"/>
              </a:spcBef>
              <a:spcAft>
                <a:spcPts val="0"/>
              </a:spcAft>
            </a:pPr>
            <a:r>
              <a:rPr lang="en-US" sz="1100" dirty="0">
                <a:solidFill>
                  <a:prstClr val="white"/>
                </a:solidFill>
                <a:latin typeface="Calibri"/>
              </a:rPr>
              <a:t>Jen Lehe, Manager of Strategic Partnerships</a:t>
            </a:r>
          </a:p>
          <a:p>
            <a:pPr fontAlgn="auto">
              <a:spcBef>
                <a:spcPts val="0"/>
              </a:spcBef>
              <a:spcAft>
                <a:spcPts val="0"/>
              </a:spcAft>
            </a:pPr>
            <a:r>
              <a:rPr lang="en-US" sz="1100" dirty="0">
                <a:solidFill>
                  <a:prstClr val="white"/>
                </a:solidFill>
                <a:latin typeface="Calibri"/>
              </a:rPr>
              <a:t>Rachel Trinkley, Educator for Docent Programs (formerly)</a:t>
            </a:r>
          </a:p>
          <a:p>
            <a:pPr fontAlgn="auto">
              <a:spcBef>
                <a:spcPts val="0"/>
              </a:spcBef>
              <a:spcAft>
                <a:spcPts val="0"/>
              </a:spcAft>
            </a:pPr>
            <a:r>
              <a:rPr lang="en-US" sz="1100" dirty="0">
                <a:solidFill>
                  <a:prstClr val="white"/>
                </a:solidFill>
                <a:latin typeface="Calibri"/>
              </a:rPr>
              <a:t>Stephanie Samera, Docent Programs Coordinator (formerly)</a:t>
            </a:r>
          </a:p>
          <a:p>
            <a:pPr fontAlgn="auto">
              <a:spcBef>
                <a:spcPts val="0"/>
              </a:spcBef>
              <a:spcAft>
                <a:spcPts val="0"/>
              </a:spcAft>
            </a:pPr>
            <a:endParaRPr lang="en-US" sz="600" dirty="0">
              <a:solidFill>
                <a:prstClr val="white"/>
              </a:solidFill>
              <a:latin typeface="Calibri"/>
            </a:endParaRPr>
          </a:p>
        </p:txBody>
      </p:sp>
      <p:pic>
        <p:nvPicPr>
          <p:cNvPr id="7" name="Picture 6"/>
          <p:cNvPicPr>
            <a:picLocks noChangeAspect="1"/>
          </p:cNvPicPr>
          <p:nvPr/>
        </p:nvPicPr>
        <p:blipFill>
          <a:blip r:embed="rId4"/>
          <a:stretch>
            <a:fillRect/>
          </a:stretch>
        </p:blipFill>
        <p:spPr>
          <a:xfrm>
            <a:off x="6074444" y="5546002"/>
            <a:ext cx="1314733" cy="102483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9177" y="5760853"/>
            <a:ext cx="1651486" cy="688119"/>
          </a:xfrm>
          <a:prstGeom prst="rect">
            <a:avLst/>
          </a:prstGeom>
        </p:spPr>
      </p:pic>
    </p:spTree>
    <p:extLst>
      <p:ext uri="{BB962C8B-B14F-4D97-AF65-F5344CB8AC3E}">
        <p14:creationId xmlns:p14="http://schemas.microsoft.com/office/powerpoint/2010/main" val="37956879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80" y="2436900"/>
            <a:ext cx="3145417" cy="2359063"/>
          </a:xfrm>
          <a:prstGeom prst="rect">
            <a:avLst/>
          </a:prstGeom>
        </p:spPr>
      </p:pic>
      <p:sp>
        <p:nvSpPr>
          <p:cNvPr id="6" name="TextBox 5"/>
          <p:cNvSpPr txBox="1"/>
          <p:nvPr/>
        </p:nvSpPr>
        <p:spPr>
          <a:xfrm>
            <a:off x="188407" y="456131"/>
            <a:ext cx="8702246" cy="1985159"/>
          </a:xfrm>
          <a:prstGeom prst="rect">
            <a:avLst/>
          </a:prstGeom>
          <a:noFill/>
        </p:spPr>
        <p:txBody>
          <a:bodyPr wrap="square" rtlCol="0">
            <a:spAutoFit/>
          </a:bodyPr>
          <a:lstStyle/>
          <a:p>
            <a:pPr algn="ctr" fontAlgn="auto">
              <a:spcBef>
                <a:spcPts val="0"/>
              </a:spcBef>
              <a:spcAft>
                <a:spcPts val="0"/>
              </a:spcAft>
            </a:pPr>
            <a:r>
              <a:rPr lang="en-US" dirty="0">
                <a:solidFill>
                  <a:prstClr val="white"/>
                </a:solidFill>
                <a:latin typeface="Calibri"/>
              </a:rPr>
              <a:t>Who: Open to all second year OSU medical students. ~70-80 (of the 195) attend each year, in groups of 12, with a clinical faculty mentor</a:t>
            </a:r>
          </a:p>
          <a:p>
            <a:pPr algn="ctr" fontAlgn="auto">
              <a:spcBef>
                <a:spcPts val="0"/>
              </a:spcBef>
              <a:spcAft>
                <a:spcPts val="0"/>
              </a:spcAft>
            </a:pPr>
            <a:endParaRPr lang="en-US" dirty="0">
              <a:solidFill>
                <a:prstClr val="white"/>
              </a:solidFill>
              <a:latin typeface="Calibri"/>
            </a:endParaRPr>
          </a:p>
          <a:p>
            <a:pPr algn="ctr" fontAlgn="auto">
              <a:spcBef>
                <a:spcPts val="0"/>
              </a:spcBef>
              <a:spcAft>
                <a:spcPts val="0"/>
              </a:spcAft>
            </a:pPr>
            <a:r>
              <a:rPr lang="en-US" dirty="0">
                <a:solidFill>
                  <a:prstClr val="white"/>
                </a:solidFill>
                <a:latin typeface="Calibri"/>
              </a:rPr>
              <a:t>What: One-time, evening visit (3 hours) beginning with a shared meal and discussion of group and informal learning, CMA staff facilitated thinking routine (ODIP) in galleries, individual prompts, group reflection</a:t>
            </a:r>
          </a:p>
          <a:p>
            <a:pPr algn="ctr" fontAlgn="auto">
              <a:spcBef>
                <a:spcPts val="0"/>
              </a:spcBef>
              <a:spcAft>
                <a:spcPts val="0"/>
              </a:spcAft>
            </a:pPr>
            <a:endParaRPr lang="en-US" sz="1500" dirty="0">
              <a:solidFill>
                <a:prstClr val="white"/>
              </a:solidFill>
              <a:latin typeface="Calibri"/>
            </a:endParaRPr>
          </a:p>
        </p:txBody>
      </p:sp>
      <p:pic>
        <p:nvPicPr>
          <p:cNvPr id="9" name="Picture 8"/>
          <p:cNvPicPr>
            <a:picLocks noChangeAspect="1"/>
          </p:cNvPicPr>
          <p:nvPr/>
        </p:nvPicPr>
        <p:blipFill rotWithShape="1">
          <a:blip r:embed="rId4"/>
          <a:srcRect t="7659"/>
          <a:stretch/>
        </p:blipFill>
        <p:spPr>
          <a:xfrm>
            <a:off x="5319583" y="2438400"/>
            <a:ext cx="3824417" cy="2356484"/>
          </a:xfrm>
          <a:prstGeom prst="rect">
            <a:avLst/>
          </a:prstGeom>
        </p:spPr>
      </p:pic>
      <p:sp>
        <p:nvSpPr>
          <p:cNvPr id="10" name="TextBox 9"/>
          <p:cNvSpPr txBox="1"/>
          <p:nvPr/>
        </p:nvSpPr>
        <p:spPr>
          <a:xfrm>
            <a:off x="277648" y="4958085"/>
            <a:ext cx="8523764" cy="461665"/>
          </a:xfrm>
          <a:prstGeom prst="rect">
            <a:avLst/>
          </a:prstGeom>
          <a:noFill/>
        </p:spPr>
        <p:txBody>
          <a:bodyPr wrap="square" rtlCol="0">
            <a:spAutoFit/>
          </a:bodyPr>
          <a:lstStyle/>
          <a:p>
            <a:pPr algn="ctr" fontAlgn="auto">
              <a:spcBef>
                <a:spcPts val="0"/>
              </a:spcBef>
              <a:spcAft>
                <a:spcPts val="0"/>
              </a:spcAft>
            </a:pPr>
            <a:r>
              <a:rPr lang="en-US" sz="2400" dirty="0">
                <a:solidFill>
                  <a:prstClr val="white"/>
                </a:solidFill>
                <a:latin typeface="Calibri"/>
              </a:rPr>
              <a:t>Observe	     Describe	          Interpret	               Prove</a:t>
            </a:r>
          </a:p>
        </p:txBody>
      </p:sp>
      <p:sp>
        <p:nvSpPr>
          <p:cNvPr id="11" name="TextBox 10"/>
          <p:cNvSpPr txBox="1"/>
          <p:nvPr/>
        </p:nvSpPr>
        <p:spPr>
          <a:xfrm>
            <a:off x="188407" y="5486847"/>
            <a:ext cx="8702246" cy="923330"/>
          </a:xfrm>
          <a:prstGeom prst="rect">
            <a:avLst/>
          </a:prstGeom>
          <a:noFill/>
        </p:spPr>
        <p:txBody>
          <a:bodyPr wrap="square" rtlCol="0">
            <a:spAutoFit/>
          </a:bodyPr>
          <a:lstStyle/>
          <a:p>
            <a:pPr algn="ctr" fontAlgn="auto">
              <a:spcBef>
                <a:spcPts val="0"/>
              </a:spcBef>
              <a:spcAft>
                <a:spcPts val="0"/>
              </a:spcAft>
            </a:pPr>
            <a:r>
              <a:rPr lang="en-US" i="1" dirty="0">
                <a:solidFill>
                  <a:prstClr val="white"/>
                </a:solidFill>
                <a:latin typeface="Calibri"/>
              </a:rPr>
              <a:t>Careful noticing, resisting initial interpretations, questioning assumptions, adopting different perspectives, imagining, embracing ambiguity, listening to group members, synthesizing elements </a:t>
            </a: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42568" t="4902" b="5855"/>
          <a:stretch/>
        </p:blipFill>
        <p:spPr>
          <a:xfrm>
            <a:off x="3058298" y="2436899"/>
            <a:ext cx="2279820" cy="2361756"/>
          </a:xfrm>
          <a:prstGeom prst="rect">
            <a:avLst/>
          </a:prstGeom>
        </p:spPr>
      </p:pic>
    </p:spTree>
    <p:extLst>
      <p:ext uri="{BB962C8B-B14F-4D97-AF65-F5344CB8AC3E}">
        <p14:creationId xmlns:p14="http://schemas.microsoft.com/office/powerpoint/2010/main" val="24913348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94" r="227"/>
          <a:stretch/>
        </p:blipFill>
        <p:spPr>
          <a:xfrm>
            <a:off x="-3568" y="518160"/>
            <a:ext cx="9150817" cy="5821680"/>
          </a:xfrm>
          <a:prstGeom prst="rect">
            <a:avLst/>
          </a:prstGeom>
        </p:spPr>
      </p:pic>
    </p:spTree>
    <p:extLst>
      <p:ext uri="{BB962C8B-B14F-4D97-AF65-F5344CB8AC3E}">
        <p14:creationId xmlns:p14="http://schemas.microsoft.com/office/powerpoint/2010/main" val="9050083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589995" y="4644871"/>
            <a:ext cx="3487116" cy="232044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9" y="0"/>
            <a:ext cx="2827751" cy="2174240"/>
          </a:xfrm>
          <a:prstGeom prst="rect">
            <a:avLst/>
          </a:prstGeom>
        </p:spPr>
      </p:pic>
      <p:pic>
        <p:nvPicPr>
          <p:cNvPr id="1026" name="505432AB-ABA7-4EDE-9315-BF33A853A188" descr="B28F6C27-F593-438A-B418-F1E2CF52AEE0@columbu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 t="14808" r="49" b="7225"/>
          <a:stretch/>
        </p:blipFill>
        <p:spPr bwMode="auto">
          <a:xfrm>
            <a:off x="-6182" y="4644871"/>
            <a:ext cx="3964488" cy="2320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8670" y="4644872"/>
            <a:ext cx="1633192" cy="2420686"/>
          </a:xfrm>
          <a:prstGeom prst="rect">
            <a:avLst/>
          </a:prstGeom>
        </p:spPr>
      </p:pic>
      <p:pic>
        <p:nvPicPr>
          <p:cNvPr id="9" name="Picture 8"/>
          <p:cNvPicPr>
            <a:picLocks noChangeAspect="1"/>
          </p:cNvPicPr>
          <p:nvPr/>
        </p:nvPicPr>
        <p:blipFill rotWithShape="1">
          <a:blip r:embed="rId7"/>
          <a:srcRect l="536" t="-117" r="983" b="11109"/>
          <a:stretch/>
        </p:blipFill>
        <p:spPr>
          <a:xfrm>
            <a:off x="7137416" y="4644873"/>
            <a:ext cx="1998706" cy="2337099"/>
          </a:xfrm>
          <a:prstGeom prst="rect">
            <a:avLst/>
          </a:prstGeom>
        </p:spPr>
      </p:pic>
      <p:pic>
        <p:nvPicPr>
          <p:cNvPr id="12" name="Picture 11"/>
          <p:cNvPicPr>
            <a:picLocks noChangeAspect="1"/>
          </p:cNvPicPr>
          <p:nvPr/>
        </p:nvPicPr>
        <p:blipFill rotWithShape="1">
          <a:blip r:embed="rId8"/>
          <a:srcRect l="450" t="10619" r="-406" b="-147"/>
          <a:stretch/>
        </p:blipFill>
        <p:spPr>
          <a:xfrm>
            <a:off x="2779692" y="-10160"/>
            <a:ext cx="3665075" cy="2184400"/>
          </a:xfrm>
          <a:prstGeom prst="rect">
            <a:avLst/>
          </a:prstGeom>
        </p:spPr>
      </p:pic>
      <p:pic>
        <p:nvPicPr>
          <p:cNvPr id="8" name="Picture 7"/>
          <p:cNvPicPr>
            <a:picLocks noChangeAspect="1"/>
          </p:cNvPicPr>
          <p:nvPr/>
        </p:nvPicPr>
        <p:blipFill rotWithShape="1">
          <a:blip r:embed="rId9"/>
          <a:srcRect t="3753" b="7587"/>
          <a:stretch/>
        </p:blipFill>
        <p:spPr>
          <a:xfrm>
            <a:off x="6414287" y="0"/>
            <a:ext cx="2721835" cy="2174240"/>
          </a:xfrm>
          <a:prstGeom prst="rect">
            <a:avLst/>
          </a:prstGeom>
        </p:spPr>
      </p:pic>
      <p:pic>
        <p:nvPicPr>
          <p:cNvPr id="4" name="Picture 3"/>
          <p:cNvPicPr>
            <a:picLocks noChangeAspect="1"/>
          </p:cNvPicPr>
          <p:nvPr/>
        </p:nvPicPr>
        <p:blipFill>
          <a:blip r:embed="rId10"/>
          <a:stretch>
            <a:fillRect/>
          </a:stretch>
        </p:blipFill>
        <p:spPr>
          <a:xfrm>
            <a:off x="-6182" y="2680367"/>
            <a:ext cx="9144793" cy="996782"/>
          </a:xfrm>
          <a:prstGeom prst="rect">
            <a:avLst/>
          </a:prstGeom>
        </p:spPr>
      </p:pic>
      <p:sp>
        <p:nvSpPr>
          <p:cNvPr id="3" name="Rectangle 2"/>
          <p:cNvSpPr/>
          <p:nvPr/>
        </p:nvSpPr>
        <p:spPr>
          <a:xfrm>
            <a:off x="124394" y="2596505"/>
            <a:ext cx="9113328" cy="1477328"/>
          </a:xfrm>
          <a:prstGeom prst="rect">
            <a:avLst/>
          </a:prstGeom>
        </p:spPr>
        <p:txBody>
          <a:bodyPr wrap="square">
            <a:spAutoFit/>
          </a:bodyPr>
          <a:lstStyle/>
          <a:p>
            <a:pPr fontAlgn="auto">
              <a:spcBef>
                <a:spcPts val="0"/>
              </a:spcBef>
              <a:spcAft>
                <a:spcPts val="0"/>
              </a:spcAft>
            </a:pPr>
            <a:r>
              <a:rPr lang="en-US" i="1" dirty="0">
                <a:solidFill>
                  <a:prstClr val="white"/>
                </a:solidFill>
                <a:latin typeface="Calibri"/>
              </a:rPr>
              <a:t>Some key OSU COM conditions for fostering empathetic thinking dispositions:</a:t>
            </a:r>
          </a:p>
          <a:p>
            <a:pPr fontAlgn="auto">
              <a:spcBef>
                <a:spcPts val="0"/>
              </a:spcBef>
              <a:spcAft>
                <a:spcPts val="0"/>
              </a:spcAft>
            </a:pPr>
            <a:r>
              <a:rPr lang="en-US" dirty="0">
                <a:solidFill>
                  <a:prstClr val="white"/>
                </a:solidFill>
                <a:latin typeface="Calibri"/>
              </a:rPr>
              <a:t>Emphasis on humanism in medical training and practice</a:t>
            </a:r>
          </a:p>
          <a:p>
            <a:pPr fontAlgn="auto">
              <a:spcBef>
                <a:spcPts val="0"/>
              </a:spcBef>
              <a:spcAft>
                <a:spcPts val="0"/>
              </a:spcAft>
            </a:pPr>
            <a:r>
              <a:rPr lang="en-US" dirty="0">
                <a:solidFill>
                  <a:prstClr val="white"/>
                </a:solidFill>
                <a:latin typeface="Calibri"/>
              </a:rPr>
              <a:t>Growing arts partnerships and programs</a:t>
            </a:r>
            <a:endParaRPr lang="en-US" dirty="0">
              <a:solidFill>
                <a:prstClr val="black"/>
              </a:solidFill>
              <a:latin typeface="Calibri"/>
            </a:endParaRPr>
          </a:p>
          <a:p>
            <a:pPr fontAlgn="auto">
              <a:spcBef>
                <a:spcPts val="0"/>
              </a:spcBef>
              <a:spcAft>
                <a:spcPts val="0"/>
              </a:spcAft>
            </a:pPr>
            <a:r>
              <a:rPr lang="en-US" dirty="0">
                <a:solidFill>
                  <a:prstClr val="white"/>
                </a:solidFill>
                <a:latin typeface="Calibri"/>
              </a:rPr>
              <a:t>Recognition of the importance of the arts in patient healing, student training, and physician resiliency </a:t>
            </a:r>
          </a:p>
        </p:txBody>
      </p:sp>
    </p:spTree>
    <p:extLst>
      <p:ext uri="{BB962C8B-B14F-4D97-AF65-F5344CB8AC3E}">
        <p14:creationId xmlns:p14="http://schemas.microsoft.com/office/powerpoint/2010/main" val="25076603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3376"/>
          <a:stretch/>
        </p:blipFill>
        <p:spPr>
          <a:xfrm>
            <a:off x="0" y="0"/>
            <a:ext cx="9144000" cy="1886186"/>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94" t="-447" r="214" b="-137"/>
          <a:stretch/>
        </p:blipFill>
        <p:spPr>
          <a:xfrm>
            <a:off x="4716051" y="3863821"/>
            <a:ext cx="4437345" cy="2997819"/>
          </a:xfrm>
          <a:prstGeom prst="rect">
            <a:avLst/>
          </a:prstGeom>
        </p:spPr>
      </p:pic>
      <p:pic>
        <p:nvPicPr>
          <p:cNvPr id="2" name="Picture 1"/>
          <p:cNvPicPr>
            <a:picLocks noChangeAspect="1"/>
          </p:cNvPicPr>
          <p:nvPr/>
        </p:nvPicPr>
        <p:blipFill rotWithShape="1">
          <a:blip r:embed="rId5"/>
          <a:srcRect l="4400"/>
          <a:stretch/>
        </p:blipFill>
        <p:spPr>
          <a:xfrm>
            <a:off x="0" y="3877574"/>
            <a:ext cx="4716051" cy="2980426"/>
          </a:xfrm>
          <a:prstGeom prst="rect">
            <a:avLst/>
          </a:prstGeom>
        </p:spPr>
      </p:pic>
      <p:sp>
        <p:nvSpPr>
          <p:cNvPr id="9" name="Rectangle 8"/>
          <p:cNvSpPr/>
          <p:nvPr/>
        </p:nvSpPr>
        <p:spPr>
          <a:xfrm>
            <a:off x="0" y="2444921"/>
            <a:ext cx="9144000" cy="995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latin typeface="Calibri"/>
            </a:endParaRPr>
          </a:p>
        </p:txBody>
      </p:sp>
      <p:sp>
        <p:nvSpPr>
          <p:cNvPr id="10" name="Title 1"/>
          <p:cNvSpPr>
            <a:spLocks noGrp="1"/>
          </p:cNvSpPr>
          <p:nvPr>
            <p:ph type="ctrTitle"/>
          </p:nvPr>
        </p:nvSpPr>
        <p:spPr>
          <a:xfrm>
            <a:off x="1" y="2184400"/>
            <a:ext cx="9143999" cy="1306167"/>
          </a:xfrm>
        </p:spPr>
        <p:txBody>
          <a:bodyPr anchor="ctr">
            <a:noAutofit/>
          </a:bodyPr>
          <a:lstStyle/>
          <a:p>
            <a:pPr algn="l"/>
            <a:r>
              <a:rPr lang="en-US" sz="1800" i="1" dirty="0">
                <a:solidFill>
                  <a:prstClr val="white"/>
                </a:solidFill>
              </a:rPr>
              <a:t>Some key CMA conditions for fostering empathetic thinking dispositions:</a:t>
            </a:r>
            <a:r>
              <a:rPr lang="en-US" sz="1800" dirty="0">
                <a:solidFill>
                  <a:schemeClr val="bg1"/>
                </a:solidFill>
                <a:latin typeface="+mn-lt"/>
              </a:rPr>
              <a:t/>
            </a:r>
            <a:br>
              <a:rPr lang="en-US" sz="1800" dirty="0">
                <a:solidFill>
                  <a:schemeClr val="bg1"/>
                </a:solidFill>
                <a:latin typeface="+mn-lt"/>
              </a:rPr>
            </a:br>
            <a:r>
              <a:rPr lang="en-US" sz="1800" dirty="0">
                <a:solidFill>
                  <a:schemeClr val="bg1"/>
                </a:solidFill>
                <a:latin typeface="+mn-lt"/>
              </a:rPr>
              <a:t>Learner-centered instruction in a visitor-centered museum</a:t>
            </a:r>
            <a:br>
              <a:rPr lang="en-US" sz="1800" dirty="0">
                <a:solidFill>
                  <a:schemeClr val="bg1"/>
                </a:solidFill>
                <a:latin typeface="+mn-lt"/>
              </a:rPr>
            </a:br>
            <a:r>
              <a:rPr lang="en-US" sz="1800" dirty="0">
                <a:solidFill>
                  <a:schemeClr val="bg1"/>
                </a:solidFill>
                <a:latin typeface="+mn-lt"/>
              </a:rPr>
              <a:t>Works that support perspective taking and the exploration of social issues</a:t>
            </a:r>
            <a:br>
              <a:rPr lang="en-US" sz="1800" dirty="0">
                <a:solidFill>
                  <a:schemeClr val="bg1"/>
                </a:solidFill>
                <a:latin typeface="+mn-lt"/>
              </a:rPr>
            </a:br>
            <a:r>
              <a:rPr lang="en-US" sz="1800" dirty="0">
                <a:solidFill>
                  <a:schemeClr val="bg1"/>
                </a:solidFill>
              </a:rPr>
              <a:t>Philosophy of active engagement in “thinking like an artist” dispositions of creative and critical thinking</a:t>
            </a:r>
            <a:endParaRPr lang="en-US" sz="1800" i="1" dirty="0">
              <a:solidFill>
                <a:schemeClr val="bg1"/>
              </a:solidFill>
              <a:latin typeface="+mn-lt"/>
            </a:endParaRPr>
          </a:p>
        </p:txBody>
      </p:sp>
    </p:spTree>
    <p:extLst>
      <p:ext uri="{BB962C8B-B14F-4D97-AF65-F5344CB8AC3E}">
        <p14:creationId xmlns:p14="http://schemas.microsoft.com/office/powerpoint/2010/main" val="4619155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2133" t="12444" r="11467" b="7556"/>
          <a:stretch/>
        </p:blipFill>
        <p:spPr>
          <a:xfrm>
            <a:off x="356852" y="0"/>
            <a:ext cx="8321022" cy="6534835"/>
          </a:xfrm>
          <a:prstGeom prst="rect">
            <a:avLst/>
          </a:prstGeom>
        </p:spPr>
      </p:pic>
      <p:sp>
        <p:nvSpPr>
          <p:cNvPr id="4" name="TextBox 3"/>
          <p:cNvSpPr txBox="1"/>
          <p:nvPr/>
        </p:nvSpPr>
        <p:spPr>
          <a:xfrm rot="5400000">
            <a:off x="6603826" y="5366264"/>
            <a:ext cx="323165" cy="2660307"/>
          </a:xfrm>
          <a:prstGeom prst="rect">
            <a:avLst/>
          </a:prstGeom>
          <a:noFill/>
        </p:spPr>
        <p:txBody>
          <a:bodyPr vert="vert270" wrap="square" rtlCol="0">
            <a:spAutoFit/>
          </a:bodyPr>
          <a:lstStyle/>
          <a:p>
            <a:pPr fontAlgn="auto">
              <a:spcBef>
                <a:spcPts val="0"/>
              </a:spcBef>
              <a:spcAft>
                <a:spcPts val="0"/>
              </a:spcAft>
            </a:pPr>
            <a:r>
              <a:rPr lang="en-US" sz="900" i="1" dirty="0">
                <a:solidFill>
                  <a:prstClr val="white"/>
                </a:solidFill>
                <a:latin typeface="Calibri"/>
              </a:rPr>
              <a:t>Jane Reed and Dora Hunt</a:t>
            </a:r>
            <a:r>
              <a:rPr lang="en-US" sz="900" dirty="0">
                <a:solidFill>
                  <a:prstClr val="white"/>
                </a:solidFill>
                <a:latin typeface="Calibri"/>
              </a:rPr>
              <a:t>, Clarence Carter, 1941</a:t>
            </a:r>
          </a:p>
        </p:txBody>
      </p:sp>
    </p:spTree>
    <p:extLst>
      <p:ext uri="{BB962C8B-B14F-4D97-AF65-F5344CB8AC3E}">
        <p14:creationId xmlns:p14="http://schemas.microsoft.com/office/powerpoint/2010/main" val="375364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112"/>
          <a:stretch/>
        </p:blipFill>
        <p:spPr>
          <a:xfrm rot="5400000">
            <a:off x="-495278" y="1352527"/>
            <a:ext cx="5143500" cy="4152946"/>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2133" t="12444" r="11467" b="7556"/>
          <a:stretch/>
        </p:blipFill>
        <p:spPr>
          <a:xfrm>
            <a:off x="4321654" y="1475613"/>
            <a:ext cx="4648610" cy="3650741"/>
          </a:xfrm>
          <a:prstGeom prst="rect">
            <a:avLst/>
          </a:prstGeom>
        </p:spPr>
      </p:pic>
    </p:spTree>
    <p:extLst>
      <p:ext uri="{BB962C8B-B14F-4D97-AF65-F5344CB8AC3E}">
        <p14:creationId xmlns:p14="http://schemas.microsoft.com/office/powerpoint/2010/main" val="3920205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1890" y="1867420"/>
            <a:ext cx="1775829" cy="3479803"/>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1438" r="3639"/>
          <a:stretch/>
        </p:blipFill>
        <p:spPr>
          <a:xfrm>
            <a:off x="0" y="1867419"/>
            <a:ext cx="3953692" cy="3479802"/>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r="2686"/>
          <a:stretch/>
        </p:blipFill>
        <p:spPr>
          <a:xfrm>
            <a:off x="6125764" y="3730199"/>
            <a:ext cx="3018236" cy="232615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5764" y="857249"/>
            <a:ext cx="3018236" cy="2905820"/>
          </a:xfrm>
          <a:prstGeom prst="rect">
            <a:avLst/>
          </a:prstGeom>
        </p:spPr>
      </p:pic>
    </p:spTree>
    <p:extLst>
      <p:ext uri="{BB962C8B-B14F-4D97-AF65-F5344CB8AC3E}">
        <p14:creationId xmlns:p14="http://schemas.microsoft.com/office/powerpoint/2010/main" val="30262076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57200"/>
            <a:ext cx="6858000" cy="5334000"/>
          </a:xfrm>
        </p:spPr>
        <p:txBody>
          <a:bodyPr/>
          <a:lstStyle/>
          <a:p>
            <a:r>
              <a:rPr lang="en-US" dirty="0" smtClean="0">
                <a:solidFill>
                  <a:schemeClr val="bg1"/>
                </a:solidFill>
                <a:latin typeface="Calibri" panose="020F0502020204030204" pitchFamily="34" charset="0"/>
              </a:rPr>
              <a:t>*Audience; has included 1</a:t>
            </a:r>
            <a:r>
              <a:rPr lang="en-US" baseline="30000" dirty="0" smtClean="0">
                <a:solidFill>
                  <a:schemeClr val="bg1"/>
                </a:solidFill>
                <a:latin typeface="Calibri" panose="020F0502020204030204" pitchFamily="34" charset="0"/>
              </a:rPr>
              <a:t>st</a:t>
            </a:r>
            <a:r>
              <a:rPr lang="en-US" dirty="0" smtClean="0">
                <a:solidFill>
                  <a:schemeClr val="bg1"/>
                </a:solidFill>
                <a:latin typeface="Calibri" panose="020F0502020204030204" pitchFamily="34" charset="0"/>
              </a:rPr>
              <a:t> </a:t>
            </a:r>
            <a:r>
              <a:rPr lang="en-US" dirty="0" err="1" smtClean="0">
                <a:solidFill>
                  <a:schemeClr val="bg1"/>
                </a:solidFill>
                <a:latin typeface="Calibri" panose="020F0502020204030204" pitchFamily="34" charset="0"/>
              </a:rPr>
              <a:t>yr</a:t>
            </a:r>
            <a:r>
              <a:rPr lang="en-US" dirty="0" smtClean="0">
                <a:solidFill>
                  <a:schemeClr val="bg1"/>
                </a:solidFill>
                <a:latin typeface="Calibri" panose="020F0502020204030204" pitchFamily="34" charset="0"/>
              </a:rPr>
              <a:t> Medical Residents in Internal Medicine from UH; OT/ PT students from CSU; and seasoned medical </a:t>
            </a:r>
            <a:r>
              <a:rPr lang="en-US" dirty="0" err="1" smtClean="0">
                <a:solidFill>
                  <a:schemeClr val="bg1"/>
                </a:solidFill>
                <a:latin typeface="Calibri" panose="020F0502020204030204" pitchFamily="34" charset="0"/>
              </a:rPr>
              <a:t>practioners</a:t>
            </a:r>
            <a:r>
              <a:rPr lang="en-US" dirty="0" smtClean="0">
                <a:solidFill>
                  <a:schemeClr val="bg1"/>
                </a:solidFill>
                <a:latin typeface="Calibri" panose="020F0502020204030204" pitchFamily="34" charset="0"/>
              </a:rPr>
              <a:t> from the VA Cleveland</a:t>
            </a:r>
            <a:br>
              <a:rPr lang="en-US" dirty="0" smtClean="0">
                <a:solidFill>
                  <a:schemeClr val="bg1"/>
                </a:solidFill>
                <a:latin typeface="Calibri" panose="020F0502020204030204" pitchFamily="34" charset="0"/>
              </a:rPr>
            </a:br>
            <a:r>
              <a:rPr lang="en-US" dirty="0" smtClean="0">
                <a:solidFill>
                  <a:schemeClr val="bg1"/>
                </a:solidFill>
                <a:latin typeface="Calibri" panose="020F0502020204030204" pitchFamily="34" charset="0"/>
              </a:rPr>
              <a:t>*Numbers of Students- up to 30 in a session; session length; 20 minutes</a:t>
            </a:r>
            <a:br>
              <a:rPr lang="en-US" dirty="0" smtClean="0">
                <a:solidFill>
                  <a:schemeClr val="bg1"/>
                </a:solidFill>
                <a:latin typeface="Calibri" panose="020F0502020204030204" pitchFamily="34" charset="0"/>
              </a:rPr>
            </a:br>
            <a:r>
              <a:rPr lang="en-US" dirty="0" smtClean="0">
                <a:solidFill>
                  <a:schemeClr val="bg1"/>
                </a:solidFill>
                <a:latin typeface="Calibri" panose="020F0502020204030204" pitchFamily="34" charset="0"/>
              </a:rPr>
              <a:t>*Students and seasoned medical </a:t>
            </a:r>
            <a:r>
              <a:rPr lang="en-US" dirty="0" err="1" smtClean="0">
                <a:solidFill>
                  <a:schemeClr val="bg1"/>
                </a:solidFill>
                <a:latin typeface="Calibri" panose="020F0502020204030204" pitchFamily="34" charset="0"/>
              </a:rPr>
              <a:t>practioners</a:t>
            </a:r>
            <a:r>
              <a:rPr lang="en-US" dirty="0" smtClean="0">
                <a:solidFill>
                  <a:schemeClr val="bg1"/>
                </a:solidFill>
                <a:latin typeface="Calibri" panose="020F0502020204030204" pitchFamily="34" charset="0"/>
              </a:rPr>
              <a:t> were required to be present for the sessions</a:t>
            </a:r>
            <a:br>
              <a:rPr lang="en-US" dirty="0" smtClean="0">
                <a:solidFill>
                  <a:schemeClr val="bg1"/>
                </a:solidFill>
                <a:latin typeface="Calibri" panose="020F0502020204030204" pitchFamily="34" charset="0"/>
              </a:rPr>
            </a:br>
            <a:r>
              <a:rPr lang="en-US" dirty="0" smtClean="0">
                <a:solidFill>
                  <a:schemeClr val="bg1"/>
                </a:solidFill>
                <a:latin typeface="Calibri" panose="020F0502020204030204" pitchFamily="34" charset="0"/>
              </a:rPr>
              <a:t>*Their particular program goals were unclear; we communicated that our goals were not to try to suddenly make everyone culturally sensitive but to use the collection as a way to highlight what perceptions they bring to human transactions</a:t>
            </a:r>
            <a:br>
              <a:rPr lang="en-US" dirty="0" smtClean="0">
                <a:solidFill>
                  <a:schemeClr val="bg1"/>
                </a:solidFill>
                <a:latin typeface="Calibri" panose="020F0502020204030204" pitchFamily="34" charset="0"/>
              </a:rPr>
            </a:br>
            <a:endParaRPr lang="en-US" dirty="0">
              <a:solidFill>
                <a:schemeClr val="bg1"/>
              </a:solidFill>
              <a:latin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p:cNvSpPr txBox="1"/>
          <p:nvPr/>
        </p:nvSpPr>
        <p:spPr>
          <a:xfrm>
            <a:off x="122128" y="254767"/>
            <a:ext cx="8856779" cy="1708160"/>
          </a:xfrm>
          <a:prstGeom prst="rect">
            <a:avLst/>
          </a:prstGeom>
          <a:noFill/>
        </p:spPr>
        <p:txBody>
          <a:bodyPr wrap="square" rtlCol="0">
            <a:spAutoFit/>
          </a:bodyPr>
          <a:lstStyle/>
          <a:p>
            <a:pPr fontAlgn="auto">
              <a:spcBef>
                <a:spcPts val="0"/>
              </a:spcBef>
              <a:spcAft>
                <a:spcPts val="0"/>
              </a:spcAft>
            </a:pPr>
            <a:r>
              <a:rPr lang="en-US" sz="1500" b="1" dirty="0">
                <a:solidFill>
                  <a:prstClr val="white"/>
                </a:solidFill>
                <a:latin typeface="Calibri"/>
              </a:rPr>
              <a:t>Response Data (2013, 2014, 2015 participants, n=197)			% “Agree” or “Strongly Agree”</a:t>
            </a:r>
          </a:p>
          <a:p>
            <a:pPr fontAlgn="auto">
              <a:spcBef>
                <a:spcPts val="0"/>
              </a:spcBef>
              <a:spcAft>
                <a:spcPts val="0"/>
              </a:spcAft>
            </a:pPr>
            <a:endParaRPr lang="en-US" sz="750" dirty="0">
              <a:solidFill>
                <a:prstClr val="white"/>
              </a:solidFill>
              <a:latin typeface="Calibri"/>
            </a:endParaRPr>
          </a:p>
          <a:p>
            <a:pPr fontAlgn="auto">
              <a:spcBef>
                <a:spcPts val="0"/>
              </a:spcBef>
              <a:spcAft>
                <a:spcPts val="0"/>
              </a:spcAft>
            </a:pPr>
            <a:r>
              <a:rPr lang="en-US" sz="1500" dirty="0">
                <a:solidFill>
                  <a:prstClr val="white"/>
                </a:solidFill>
                <a:latin typeface="Calibri"/>
              </a:rPr>
              <a:t>Looking at and talking about works of art allowed me to reflect on the human experience:	80%</a:t>
            </a:r>
          </a:p>
          <a:p>
            <a:pPr fontAlgn="auto">
              <a:spcBef>
                <a:spcPts val="0"/>
              </a:spcBef>
              <a:spcAft>
                <a:spcPts val="0"/>
              </a:spcAft>
            </a:pPr>
            <a:endParaRPr lang="en-US" sz="1500" dirty="0">
              <a:solidFill>
                <a:prstClr val="white"/>
              </a:solidFill>
              <a:latin typeface="Calibri"/>
            </a:endParaRPr>
          </a:p>
          <a:p>
            <a:pPr fontAlgn="auto">
              <a:spcBef>
                <a:spcPts val="0"/>
              </a:spcBef>
              <a:spcAft>
                <a:spcPts val="0"/>
              </a:spcAft>
            </a:pPr>
            <a:r>
              <a:rPr lang="en-US" sz="1500" dirty="0">
                <a:solidFill>
                  <a:prstClr val="white"/>
                </a:solidFill>
                <a:latin typeface="Calibri"/>
              </a:rPr>
              <a:t>Facilitators helped create a respectful and thoughtful learning environment:			86%</a:t>
            </a:r>
          </a:p>
          <a:p>
            <a:pPr fontAlgn="auto">
              <a:spcBef>
                <a:spcPts val="0"/>
              </a:spcBef>
              <a:spcAft>
                <a:spcPts val="0"/>
              </a:spcAft>
            </a:pPr>
            <a:endParaRPr lang="en-US" sz="1500" dirty="0">
              <a:solidFill>
                <a:prstClr val="white"/>
              </a:solidFill>
              <a:latin typeface="Calibri"/>
            </a:endParaRPr>
          </a:p>
          <a:p>
            <a:pPr fontAlgn="auto">
              <a:spcBef>
                <a:spcPts val="0"/>
              </a:spcBef>
              <a:spcAft>
                <a:spcPts val="0"/>
              </a:spcAft>
            </a:pPr>
            <a:endParaRPr lang="en-US" sz="750" dirty="0">
              <a:solidFill>
                <a:prstClr val="white"/>
              </a:solidFill>
              <a:latin typeface="Calibri"/>
            </a:endParaRPr>
          </a:p>
        </p:txBody>
      </p:sp>
      <p:sp>
        <p:nvSpPr>
          <p:cNvPr id="3" name="Rectangle 2"/>
          <p:cNvSpPr/>
          <p:nvPr/>
        </p:nvSpPr>
        <p:spPr>
          <a:xfrm>
            <a:off x="287221" y="1801344"/>
            <a:ext cx="8856779" cy="323165"/>
          </a:xfrm>
          <a:prstGeom prst="rect">
            <a:avLst/>
          </a:prstGeom>
        </p:spPr>
        <p:txBody>
          <a:bodyPr wrap="square">
            <a:spAutoFit/>
          </a:bodyPr>
          <a:lstStyle/>
          <a:p>
            <a:pPr fontAlgn="auto">
              <a:spcBef>
                <a:spcPts val="0"/>
              </a:spcBef>
              <a:spcAft>
                <a:spcPts val="0"/>
              </a:spcAft>
            </a:pPr>
            <a:r>
              <a:rPr lang="en-US" sz="1500" b="1" dirty="0">
                <a:solidFill>
                  <a:prstClr val="white"/>
                </a:solidFill>
                <a:latin typeface="Calibri"/>
              </a:rPr>
              <a:t>Previous Museum Experiences  		</a:t>
            </a:r>
            <a:r>
              <a:rPr lang="en-US" sz="1500" dirty="0">
                <a:solidFill>
                  <a:prstClr val="white"/>
                </a:solidFill>
                <a:latin typeface="Calibri"/>
              </a:rPr>
              <a:t>Many or numerous= 32%       	Very few or none= 37%</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2150" y="3153828"/>
            <a:ext cx="3831850" cy="2863679"/>
          </a:xfrm>
          <a:prstGeom prst="rect">
            <a:avLst/>
          </a:prstGeom>
        </p:spPr>
      </p:pic>
      <p:sp>
        <p:nvSpPr>
          <p:cNvPr id="9" name="TextBox 8"/>
          <p:cNvSpPr txBox="1"/>
          <p:nvPr/>
        </p:nvSpPr>
        <p:spPr>
          <a:xfrm>
            <a:off x="122128" y="2569732"/>
            <a:ext cx="5058569" cy="4031873"/>
          </a:xfrm>
          <a:prstGeom prst="rect">
            <a:avLst/>
          </a:prstGeom>
          <a:noFill/>
        </p:spPr>
        <p:txBody>
          <a:bodyPr wrap="square" rtlCol="0">
            <a:spAutoFit/>
          </a:bodyPr>
          <a:lstStyle/>
          <a:p>
            <a:pPr algn="ctr" fontAlgn="auto">
              <a:spcBef>
                <a:spcPts val="0"/>
              </a:spcBef>
              <a:spcAft>
                <a:spcPts val="0"/>
              </a:spcAft>
            </a:pPr>
            <a:r>
              <a:rPr lang="en-US" sz="1600" dirty="0">
                <a:solidFill>
                  <a:prstClr val="white"/>
                </a:solidFill>
                <a:latin typeface="Calibri"/>
              </a:rPr>
              <a:t>“I will approach patients with an </a:t>
            </a:r>
            <a:r>
              <a:rPr lang="en-US" sz="1600" b="1" dirty="0">
                <a:solidFill>
                  <a:prstClr val="white"/>
                </a:solidFill>
                <a:latin typeface="Calibri"/>
              </a:rPr>
              <a:t>open and curious mind</a:t>
            </a:r>
            <a:r>
              <a:rPr lang="en-US" sz="1600" dirty="0">
                <a:solidFill>
                  <a:prstClr val="white"/>
                </a:solidFill>
                <a:latin typeface="Calibri"/>
              </a:rPr>
              <a:t>, not brush off something that doesn’t make sense to me, and not anchor to one thing or diagnosis and stop exploring”</a:t>
            </a:r>
          </a:p>
          <a:p>
            <a:pPr algn="ctr" fontAlgn="auto">
              <a:spcBef>
                <a:spcPts val="0"/>
              </a:spcBef>
              <a:spcAft>
                <a:spcPts val="0"/>
              </a:spcAft>
            </a:pPr>
            <a:endParaRPr lang="en-US" sz="1600" dirty="0">
              <a:solidFill>
                <a:prstClr val="white"/>
              </a:solidFill>
              <a:latin typeface="Calibri"/>
            </a:endParaRPr>
          </a:p>
          <a:p>
            <a:pPr algn="ctr" fontAlgn="auto">
              <a:spcBef>
                <a:spcPts val="0"/>
              </a:spcBef>
              <a:spcAft>
                <a:spcPts val="0"/>
              </a:spcAft>
            </a:pPr>
            <a:r>
              <a:rPr lang="en-US" sz="1600" dirty="0">
                <a:solidFill>
                  <a:prstClr val="white"/>
                </a:solidFill>
                <a:latin typeface="Calibri"/>
              </a:rPr>
              <a:t>“I will try to keep in mind the </a:t>
            </a:r>
            <a:r>
              <a:rPr lang="en-US" sz="1600" b="1" dirty="0">
                <a:solidFill>
                  <a:prstClr val="white"/>
                </a:solidFill>
                <a:latin typeface="Calibri"/>
              </a:rPr>
              <a:t>different life experiences </a:t>
            </a:r>
            <a:r>
              <a:rPr lang="en-US" sz="1600" dirty="0">
                <a:solidFill>
                  <a:prstClr val="white"/>
                </a:solidFill>
                <a:latin typeface="Calibri"/>
              </a:rPr>
              <a:t>patients have and use that to help me better support them…It was fascinating to hear such different perspectives on the same pieces of art”</a:t>
            </a:r>
          </a:p>
          <a:p>
            <a:pPr algn="ctr" fontAlgn="auto">
              <a:spcBef>
                <a:spcPts val="0"/>
              </a:spcBef>
              <a:spcAft>
                <a:spcPts val="0"/>
              </a:spcAft>
            </a:pPr>
            <a:endParaRPr lang="en-US" sz="1600" dirty="0">
              <a:solidFill>
                <a:prstClr val="white"/>
              </a:solidFill>
              <a:latin typeface="Calibri"/>
            </a:endParaRPr>
          </a:p>
          <a:p>
            <a:pPr algn="ctr" fontAlgn="auto">
              <a:spcBef>
                <a:spcPts val="0"/>
              </a:spcBef>
              <a:spcAft>
                <a:spcPts val="0"/>
              </a:spcAft>
            </a:pPr>
            <a:r>
              <a:rPr lang="en-US" sz="1600" dirty="0">
                <a:solidFill>
                  <a:prstClr val="white"/>
                </a:solidFill>
                <a:latin typeface="Calibri"/>
              </a:rPr>
              <a:t>[Surprised] “How much I appreciated the opportunity to </a:t>
            </a:r>
            <a:r>
              <a:rPr lang="en-US" sz="1600" b="1" dirty="0">
                <a:solidFill>
                  <a:prstClr val="white"/>
                </a:solidFill>
                <a:latin typeface="Calibri"/>
              </a:rPr>
              <a:t>slow down</a:t>
            </a:r>
            <a:r>
              <a:rPr lang="en-US" sz="1600" dirty="0">
                <a:solidFill>
                  <a:prstClr val="white"/>
                </a:solidFill>
                <a:latin typeface="Calibri"/>
              </a:rPr>
              <a:t>”</a:t>
            </a:r>
          </a:p>
          <a:p>
            <a:pPr algn="ctr" fontAlgn="auto">
              <a:spcBef>
                <a:spcPts val="0"/>
              </a:spcBef>
              <a:spcAft>
                <a:spcPts val="0"/>
              </a:spcAft>
            </a:pPr>
            <a:endParaRPr lang="en-US" sz="1600" dirty="0">
              <a:solidFill>
                <a:prstClr val="white"/>
              </a:solidFill>
              <a:latin typeface="Calibri"/>
            </a:endParaRPr>
          </a:p>
          <a:p>
            <a:pPr algn="ctr" fontAlgn="auto">
              <a:spcBef>
                <a:spcPts val="0"/>
              </a:spcBef>
              <a:spcAft>
                <a:spcPts val="0"/>
              </a:spcAft>
            </a:pPr>
            <a:r>
              <a:rPr lang="en-US" sz="1600" dirty="0">
                <a:solidFill>
                  <a:prstClr val="white"/>
                </a:solidFill>
                <a:latin typeface="Calibri"/>
              </a:rPr>
              <a:t>“I was excited to hear what other people had to say, what their interpretations were, and </a:t>
            </a:r>
            <a:r>
              <a:rPr lang="en-US" sz="1600" b="1" dirty="0">
                <a:solidFill>
                  <a:prstClr val="white"/>
                </a:solidFill>
                <a:latin typeface="Calibri"/>
              </a:rPr>
              <a:t>how I responded (often emotionally) to their ideas”</a:t>
            </a:r>
            <a:endParaRPr lang="en-US" sz="1600" dirty="0">
              <a:solidFill>
                <a:prstClr val="white"/>
              </a:solidFill>
              <a:latin typeface="Calibri"/>
            </a:endParaRPr>
          </a:p>
        </p:txBody>
      </p:sp>
    </p:spTree>
    <p:extLst>
      <p:ext uri="{BB962C8B-B14F-4D97-AF65-F5344CB8AC3E}">
        <p14:creationId xmlns:p14="http://schemas.microsoft.com/office/powerpoint/2010/main" val="22123731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394" y="1204846"/>
            <a:ext cx="9121028" cy="4368452"/>
          </a:xfrm>
          <a:prstGeom prst="rect">
            <a:avLst/>
          </a:prstGeom>
        </p:spPr>
      </p:pic>
    </p:spTree>
    <p:extLst>
      <p:ext uri="{BB962C8B-B14F-4D97-AF65-F5344CB8AC3E}">
        <p14:creationId xmlns:p14="http://schemas.microsoft.com/office/powerpoint/2010/main" val="1497983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034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latin typeface="Calibri" pitchFamily="34" charset="0"/>
              </a:rPr>
              <a:t>Building Observation and Empathy </a:t>
            </a:r>
            <a:r>
              <a:rPr lang="en-US" b="1" dirty="0" smtClean="0">
                <a:latin typeface="Calibri" pitchFamily="34" charset="0"/>
              </a:rPr>
              <a:t/>
            </a:r>
            <a:br>
              <a:rPr lang="en-US" b="1" dirty="0" smtClean="0">
                <a:latin typeface="Calibri" pitchFamily="34" charset="0"/>
              </a:rPr>
            </a:br>
            <a:r>
              <a:rPr lang="en-US" b="1" dirty="0" smtClean="0">
                <a:latin typeface="Calibri" pitchFamily="34" charset="0"/>
              </a:rPr>
              <a:t>Through </a:t>
            </a:r>
            <a:r>
              <a:rPr lang="en-US" b="1" dirty="0">
                <a:latin typeface="Calibri" pitchFamily="34" charset="0"/>
              </a:rPr>
              <a:t>Art</a:t>
            </a:r>
            <a:endParaRPr lang="en-US" dirty="0">
              <a:latin typeface="Calibri" pitchFamily="34" charset="0"/>
            </a:endParaRPr>
          </a:p>
        </p:txBody>
      </p:sp>
      <p:sp>
        <p:nvSpPr>
          <p:cNvPr id="3" name="Subtitle 2"/>
          <p:cNvSpPr>
            <a:spLocks noGrp="1"/>
          </p:cNvSpPr>
          <p:nvPr>
            <p:ph type="subTitle" idx="1"/>
          </p:nvPr>
        </p:nvSpPr>
        <p:spPr/>
        <p:txBody>
          <a:bodyPr>
            <a:normAutofit fontScale="70000" lnSpcReduction="20000"/>
          </a:bodyPr>
          <a:lstStyle/>
          <a:p>
            <a:r>
              <a:rPr lang="en-US" dirty="0" smtClean="0">
                <a:latin typeface="Calibri" pitchFamily="34" charset="0"/>
              </a:rPr>
              <a:t>A Partnership of the Perelman School of Medicine and </a:t>
            </a:r>
          </a:p>
          <a:p>
            <a:r>
              <a:rPr lang="en-US" dirty="0" smtClean="0">
                <a:latin typeface="Calibri" pitchFamily="34" charset="0"/>
              </a:rPr>
              <a:t>The Philadelphia Museum of Art</a:t>
            </a:r>
            <a:endParaRPr lang="en-US" dirty="0">
              <a:latin typeface="Calibri"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9029"/>
          <a:stretch/>
        </p:blipFill>
        <p:spPr>
          <a:xfrm>
            <a:off x="922867" y="609600"/>
            <a:ext cx="4572000" cy="3739876"/>
          </a:xfrm>
          <a:prstGeom prst="rect">
            <a:avLst/>
          </a:prstGeom>
        </p:spPr>
      </p:pic>
      <p:sp>
        <p:nvSpPr>
          <p:cNvPr id="5" name="TextBox 4"/>
          <p:cNvSpPr txBox="1"/>
          <p:nvPr/>
        </p:nvSpPr>
        <p:spPr>
          <a:xfrm>
            <a:off x="5638800" y="609600"/>
            <a:ext cx="3276600" cy="3416320"/>
          </a:xfrm>
          <a:prstGeom prst="rect">
            <a:avLst/>
          </a:prstGeom>
          <a:noFill/>
        </p:spPr>
        <p:txBody>
          <a:bodyPr wrap="square" rtlCol="0">
            <a:spAutoFit/>
          </a:bodyPr>
          <a:lstStyle/>
          <a:p>
            <a:pPr fontAlgn="auto">
              <a:spcBef>
                <a:spcPts val="0"/>
              </a:spcBef>
              <a:spcAft>
                <a:spcPts val="0"/>
              </a:spcAft>
            </a:pPr>
            <a:r>
              <a:rPr lang="en-US" dirty="0">
                <a:solidFill>
                  <a:prstClr val="black"/>
                </a:solidFill>
                <a:latin typeface="Calibri" pitchFamily="34" charset="0"/>
              </a:rPr>
              <a:t>Horace M. </a:t>
            </a:r>
            <a:r>
              <a:rPr lang="en-US" dirty="0" err="1">
                <a:solidFill>
                  <a:prstClr val="black"/>
                </a:solidFill>
                <a:latin typeface="Calibri" pitchFamily="34" charset="0"/>
              </a:rPr>
              <a:t>DeLisser</a:t>
            </a:r>
            <a:r>
              <a:rPr lang="en-US" dirty="0">
                <a:solidFill>
                  <a:prstClr val="black"/>
                </a:solidFill>
                <a:latin typeface="Calibri" pitchFamily="34" charset="0"/>
              </a:rPr>
              <a:t>, M.D. </a:t>
            </a:r>
            <a:endParaRPr lang="en-US" dirty="0" smtClean="0">
              <a:solidFill>
                <a:prstClr val="black"/>
              </a:solidFill>
              <a:latin typeface="Calibri" pitchFamily="34" charset="0"/>
            </a:endParaRPr>
          </a:p>
          <a:p>
            <a:pPr fontAlgn="auto">
              <a:spcBef>
                <a:spcPts val="0"/>
              </a:spcBef>
              <a:spcAft>
                <a:spcPts val="0"/>
              </a:spcAft>
            </a:pPr>
            <a:r>
              <a:rPr lang="en-US" sz="1400" dirty="0">
                <a:solidFill>
                  <a:prstClr val="black"/>
                </a:solidFill>
                <a:latin typeface="Calibri" pitchFamily="34" charset="0"/>
              </a:rPr>
              <a:t>Associate Dean for Diversity and Inclusion</a:t>
            </a:r>
          </a:p>
          <a:p>
            <a:pPr fontAlgn="auto">
              <a:spcBef>
                <a:spcPts val="0"/>
              </a:spcBef>
              <a:spcAft>
                <a:spcPts val="0"/>
              </a:spcAft>
            </a:pPr>
            <a:r>
              <a:rPr lang="en-US" sz="1400" dirty="0" smtClean="0">
                <a:solidFill>
                  <a:prstClr val="black"/>
                </a:solidFill>
                <a:latin typeface="Calibri" pitchFamily="34" charset="0"/>
              </a:rPr>
              <a:t>Perelman </a:t>
            </a:r>
            <a:r>
              <a:rPr lang="en-US" sz="1400" dirty="0">
                <a:solidFill>
                  <a:prstClr val="black"/>
                </a:solidFill>
                <a:latin typeface="Calibri" pitchFamily="34" charset="0"/>
              </a:rPr>
              <a:t>School of Medicine, University of Pennsylvania</a:t>
            </a:r>
          </a:p>
          <a:p>
            <a:pPr fontAlgn="auto">
              <a:spcBef>
                <a:spcPts val="0"/>
              </a:spcBef>
              <a:spcAft>
                <a:spcPts val="0"/>
              </a:spcAft>
            </a:pPr>
            <a:endParaRPr lang="en-US" dirty="0">
              <a:solidFill>
                <a:prstClr val="black"/>
              </a:solidFill>
              <a:latin typeface="Calibri" pitchFamily="34" charset="0"/>
            </a:endParaRPr>
          </a:p>
          <a:p>
            <a:pPr fontAlgn="auto">
              <a:spcBef>
                <a:spcPts val="0"/>
              </a:spcBef>
              <a:spcAft>
                <a:spcPts val="0"/>
              </a:spcAft>
            </a:pPr>
            <a:r>
              <a:rPr lang="en-US" dirty="0" smtClean="0">
                <a:solidFill>
                  <a:prstClr val="black"/>
                </a:solidFill>
                <a:latin typeface="Calibri" pitchFamily="34" charset="0"/>
              </a:rPr>
              <a:t>Suzannah Niepold</a:t>
            </a:r>
          </a:p>
          <a:p>
            <a:pPr fontAlgn="auto">
              <a:spcBef>
                <a:spcPts val="0"/>
              </a:spcBef>
              <a:spcAft>
                <a:spcPts val="0"/>
              </a:spcAft>
            </a:pPr>
            <a:r>
              <a:rPr lang="en-US" sz="1400" dirty="0" smtClean="0">
                <a:solidFill>
                  <a:prstClr val="black"/>
                </a:solidFill>
                <a:latin typeface="Calibri" pitchFamily="34" charset="0"/>
              </a:rPr>
              <a:t>Manager of Teacher Services</a:t>
            </a:r>
          </a:p>
          <a:p>
            <a:pPr fontAlgn="auto">
              <a:spcBef>
                <a:spcPts val="0"/>
              </a:spcBef>
              <a:spcAft>
                <a:spcPts val="0"/>
              </a:spcAft>
            </a:pPr>
            <a:r>
              <a:rPr lang="en-US" sz="1400" dirty="0" smtClean="0">
                <a:solidFill>
                  <a:prstClr val="black"/>
                </a:solidFill>
                <a:latin typeface="Calibri" pitchFamily="34" charset="0"/>
              </a:rPr>
              <a:t>Philadelphia Museum of Art</a:t>
            </a:r>
          </a:p>
          <a:p>
            <a:pPr fontAlgn="auto">
              <a:spcBef>
                <a:spcPts val="0"/>
              </a:spcBef>
              <a:spcAft>
                <a:spcPts val="0"/>
              </a:spcAft>
            </a:pPr>
            <a:endParaRPr lang="en-US" sz="1400" dirty="0">
              <a:solidFill>
                <a:prstClr val="black"/>
              </a:solidFill>
              <a:latin typeface="Calibri" pitchFamily="34" charset="0"/>
            </a:endParaRPr>
          </a:p>
          <a:p>
            <a:pPr fontAlgn="auto">
              <a:spcBef>
                <a:spcPts val="0"/>
              </a:spcBef>
              <a:spcAft>
                <a:spcPts val="0"/>
              </a:spcAft>
            </a:pPr>
            <a:r>
              <a:rPr lang="en-US" dirty="0">
                <a:solidFill>
                  <a:prstClr val="black"/>
                </a:solidFill>
                <a:latin typeface="Calibri" pitchFamily="34" charset="0"/>
              </a:rPr>
              <a:t>Barbara </a:t>
            </a:r>
            <a:r>
              <a:rPr lang="en-US" dirty="0" smtClean="0">
                <a:solidFill>
                  <a:prstClr val="black"/>
                </a:solidFill>
                <a:latin typeface="Calibri" pitchFamily="34" charset="0"/>
              </a:rPr>
              <a:t>Bassett</a:t>
            </a:r>
          </a:p>
          <a:p>
            <a:pPr fontAlgn="auto">
              <a:spcBef>
                <a:spcPts val="0"/>
              </a:spcBef>
              <a:spcAft>
                <a:spcPts val="0"/>
              </a:spcAft>
            </a:pPr>
            <a:r>
              <a:rPr lang="en-US" sz="1400" dirty="0">
                <a:solidFill>
                  <a:prstClr val="black"/>
                </a:solidFill>
                <a:latin typeface="Calibri" pitchFamily="34" charset="0"/>
              </a:rPr>
              <a:t>The Constance Williams Curator of </a:t>
            </a:r>
            <a:r>
              <a:rPr lang="en-US" sz="1400" dirty="0" smtClean="0">
                <a:solidFill>
                  <a:prstClr val="black"/>
                </a:solidFill>
                <a:latin typeface="Calibri" pitchFamily="34" charset="0"/>
              </a:rPr>
              <a:t>Education, </a:t>
            </a:r>
            <a:r>
              <a:rPr lang="en-US" sz="1400" dirty="0">
                <a:solidFill>
                  <a:prstClr val="black"/>
                </a:solidFill>
                <a:latin typeface="Calibri" pitchFamily="34" charset="0"/>
              </a:rPr>
              <a:t>School &amp; Teacher </a:t>
            </a:r>
            <a:r>
              <a:rPr lang="en-US" sz="1400" dirty="0" smtClean="0">
                <a:solidFill>
                  <a:prstClr val="black"/>
                </a:solidFill>
                <a:latin typeface="Calibri" pitchFamily="34" charset="0"/>
              </a:rPr>
              <a:t>Programs</a:t>
            </a:r>
          </a:p>
          <a:p>
            <a:pPr fontAlgn="auto">
              <a:spcBef>
                <a:spcPts val="0"/>
              </a:spcBef>
              <a:spcAft>
                <a:spcPts val="0"/>
              </a:spcAft>
            </a:pPr>
            <a:r>
              <a:rPr lang="en-US" sz="1400" dirty="0" smtClean="0">
                <a:solidFill>
                  <a:prstClr val="black"/>
                </a:solidFill>
                <a:latin typeface="Calibri" pitchFamily="34" charset="0"/>
              </a:rPr>
              <a:t>Philadelphia </a:t>
            </a:r>
            <a:r>
              <a:rPr lang="en-US" sz="1400" dirty="0">
                <a:solidFill>
                  <a:prstClr val="black"/>
                </a:solidFill>
                <a:latin typeface="Calibri" pitchFamily="34" charset="0"/>
              </a:rPr>
              <a:t>Museum of Art</a:t>
            </a:r>
          </a:p>
          <a:p>
            <a:pPr fontAlgn="auto">
              <a:spcBef>
                <a:spcPts val="0"/>
              </a:spcBef>
              <a:spcAft>
                <a:spcPts val="0"/>
              </a:spcAft>
            </a:pPr>
            <a:endParaRPr lang="en-US" dirty="0">
              <a:solidFill>
                <a:prstClr val="black"/>
              </a:solidFill>
              <a:latin typeface="Calibri" pitchFamily="34" charset="0"/>
            </a:endParaRPr>
          </a:p>
        </p:txBody>
      </p:sp>
    </p:spTree>
    <p:extLst>
      <p:ext uri="{BB962C8B-B14F-4D97-AF65-F5344CB8AC3E}">
        <p14:creationId xmlns:p14="http://schemas.microsoft.com/office/powerpoint/2010/main" val="34965159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228600"/>
            <a:ext cx="8458200" cy="914400"/>
          </a:xfrm>
        </p:spPr>
        <p:txBody>
          <a:bodyPr>
            <a:normAutofit/>
          </a:bodyPr>
          <a:lstStyle/>
          <a:p>
            <a:r>
              <a:rPr lang="en-US" dirty="0" smtClean="0">
                <a:latin typeface="Calibri" pitchFamily="34" charset="0"/>
              </a:rPr>
              <a:t>Course Overview</a:t>
            </a:r>
            <a:endParaRPr lang="en-US" dirty="0">
              <a:latin typeface="Calibri" pitchFamily="34" charset="0"/>
            </a:endParaRPr>
          </a:p>
        </p:txBody>
      </p:sp>
      <p:sp>
        <p:nvSpPr>
          <p:cNvPr id="15" name="Content Placeholder 14"/>
          <p:cNvSpPr>
            <a:spLocks noGrp="1"/>
          </p:cNvSpPr>
          <p:nvPr>
            <p:ph sz="quarter" idx="4"/>
          </p:nvPr>
        </p:nvSpPr>
        <p:spPr>
          <a:xfrm>
            <a:off x="4648200" y="1219200"/>
            <a:ext cx="4038600" cy="4953000"/>
          </a:xfrm>
        </p:spPr>
        <p:txBody>
          <a:bodyPr>
            <a:normAutofit fontScale="92500" lnSpcReduction="10000"/>
          </a:bodyPr>
          <a:lstStyle/>
          <a:p>
            <a:r>
              <a:rPr lang="en-US" dirty="0" smtClean="0">
                <a:latin typeface="Calibri" pitchFamily="34" charset="0"/>
              </a:rPr>
              <a:t>Audience: 15-20 first year students, elective</a:t>
            </a:r>
          </a:p>
          <a:p>
            <a:r>
              <a:rPr lang="en-US" dirty="0" smtClean="0">
                <a:latin typeface="Calibri" pitchFamily="34" charset="0"/>
              </a:rPr>
              <a:t>Course: 7 Sessions      </a:t>
            </a:r>
          </a:p>
          <a:p>
            <a:pPr marL="0" indent="0">
              <a:buNone/>
            </a:pPr>
            <a:r>
              <a:rPr lang="en-US" dirty="0">
                <a:latin typeface="Calibri" pitchFamily="34" charset="0"/>
              </a:rPr>
              <a:t> </a:t>
            </a:r>
            <a:r>
              <a:rPr lang="en-US" dirty="0" smtClean="0">
                <a:latin typeface="Calibri" pitchFamily="34" charset="0"/>
              </a:rPr>
              <a:t>   (90-120 minutes)</a:t>
            </a:r>
          </a:p>
          <a:p>
            <a:r>
              <a:rPr lang="en-US" dirty="0" smtClean="0">
                <a:latin typeface="Calibri" pitchFamily="34" charset="0"/>
              </a:rPr>
              <a:t>Goals: </a:t>
            </a:r>
          </a:p>
          <a:p>
            <a:pPr lvl="1"/>
            <a:r>
              <a:rPr lang="en-US" dirty="0" smtClean="0">
                <a:solidFill>
                  <a:schemeClr val="tx1"/>
                </a:solidFill>
                <a:latin typeface="Calibri" pitchFamily="34" charset="0"/>
              </a:rPr>
              <a:t>Develop visual art observation skills</a:t>
            </a:r>
          </a:p>
          <a:p>
            <a:pPr lvl="1"/>
            <a:r>
              <a:rPr lang="en-US" dirty="0" smtClean="0">
                <a:solidFill>
                  <a:schemeClr val="tx1"/>
                </a:solidFill>
                <a:latin typeface="Calibri" pitchFamily="34" charset="0"/>
              </a:rPr>
              <a:t>Develop clinical observation skills, specifically targeted at retinal and facial conditions</a:t>
            </a:r>
          </a:p>
          <a:p>
            <a:pPr lvl="1"/>
            <a:r>
              <a:rPr lang="en-US" dirty="0" smtClean="0">
                <a:solidFill>
                  <a:schemeClr val="tx1"/>
                </a:solidFill>
                <a:latin typeface="Calibri" pitchFamily="34" charset="0"/>
              </a:rPr>
              <a:t>Develop empathy for others</a:t>
            </a:r>
          </a:p>
          <a:p>
            <a:r>
              <a:rPr lang="en-US" dirty="0" smtClean="0">
                <a:latin typeface="Calibri" pitchFamily="34" charset="0"/>
              </a:rPr>
              <a:t>Assessment: double-blind study, pre- and post-tests</a:t>
            </a:r>
            <a:endParaRPr lang="en-US" dirty="0" smtClean="0">
              <a:solidFill>
                <a:schemeClr val="tx1"/>
              </a:solidFill>
              <a:latin typeface="Calibri" pitchFamily="34" charset="0"/>
            </a:endParaRPr>
          </a:p>
        </p:txBody>
      </p:sp>
      <p:pic>
        <p:nvPicPr>
          <p:cNvPr id="7" name="Picture Placeholder 1"/>
          <p:cNvPicPr>
            <a:picLocks noChangeAspect="1"/>
          </p:cNvPicPr>
          <p:nvPr/>
        </p:nvPicPr>
        <p:blipFill rotWithShape="1">
          <a:blip r:embed="rId3" cstate="print">
            <a:extLst>
              <a:ext uri="{28A0092B-C50C-407E-A947-70E740481C1C}">
                <a14:useLocalDpi xmlns:a14="http://schemas.microsoft.com/office/drawing/2010/main" val="0"/>
              </a:ext>
            </a:extLst>
          </a:blip>
          <a:srcRect t="6534" b="13466"/>
          <a:stretch/>
        </p:blipFill>
        <p:spPr>
          <a:xfrm>
            <a:off x="457202" y="1219200"/>
            <a:ext cx="4026285" cy="2415770"/>
          </a:xfrm>
          <a:prstGeom prst="rect">
            <a:avLst/>
          </a:prstGeom>
        </p:spPr>
      </p:pic>
      <p:pic>
        <p:nvPicPr>
          <p:cNvPr id="1026" name="Picture 2" descr="https://thevelvetrocket.files.wordpress.com/2011/12/thomas-eakins-the-agnew-clinic.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11076"/>
          <a:stretch/>
        </p:blipFill>
        <p:spPr bwMode="auto">
          <a:xfrm>
            <a:off x="462847" y="3733800"/>
            <a:ext cx="4026284" cy="249202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002748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rPr>
              <a:t>From the familiar to the unknown </a:t>
            </a:r>
            <a:endParaRPr lang="en-US" dirty="0">
              <a:latin typeface="Calibri" pitchFamily="34" charset="0"/>
            </a:endParaRPr>
          </a:p>
        </p:txBody>
      </p:sp>
      <p:pic>
        <p:nvPicPr>
          <p:cNvPr id="3" name="Picture 4" descr="http://uploads6.wikiart.org/images/jasper-johns/painting-with-two-ball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602"/>
          <a:stretch/>
        </p:blipFill>
        <p:spPr bwMode="auto">
          <a:xfrm>
            <a:off x="4800600" y="1305910"/>
            <a:ext cx="3851480" cy="457200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http://philamuseum.org/images/cad/zoomers/2007-1-1-pma-CX.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57200" y="1305910"/>
            <a:ext cx="3678937" cy="4572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685800" y="6400800"/>
            <a:ext cx="796628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pitchFamily="34" charset="0"/>
              </a:rPr>
              <a:t>Artful Thinking Routines: Color, Shape, Line and Looking 10x2</a:t>
            </a:r>
            <a:endParaRPr lang="en-US" dirty="0">
              <a:solidFill>
                <a:prstClr val="black"/>
              </a:solidFill>
              <a:latin typeface="Calibri" pitchFamily="34" charset="0"/>
            </a:endParaRPr>
          </a:p>
        </p:txBody>
      </p:sp>
    </p:spTree>
    <p:extLst>
      <p:ext uri="{BB962C8B-B14F-4D97-AF65-F5344CB8AC3E}">
        <p14:creationId xmlns:p14="http://schemas.microsoft.com/office/powerpoint/2010/main" val="13769463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rPr>
              <a:t>Cultural Awareness</a:t>
            </a:r>
            <a:endParaRPr lang="en-US" dirty="0">
              <a:latin typeface="Calibri" pitchFamily="34" charset="0"/>
            </a:endParaRPr>
          </a:p>
        </p:txBody>
      </p:sp>
      <p:pic>
        <p:nvPicPr>
          <p:cNvPr id="1026" name="Picture 2" descr="http://www.philamuseum.org/images/cad/zoomers/1929-163-1v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371600"/>
            <a:ext cx="4114800" cy="3258922"/>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philamuseum.org/images/cad/zoomers/1928-58-1view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2314" y="1362919"/>
            <a:ext cx="4176985" cy="325526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685800" y="6400800"/>
            <a:ext cx="50292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pitchFamily="34" charset="0"/>
              </a:rPr>
              <a:t>Artful Thinking Routine: Think, Puzzle, Explore</a:t>
            </a:r>
            <a:endParaRPr lang="en-US" dirty="0">
              <a:solidFill>
                <a:prstClr val="black"/>
              </a:solidFill>
              <a:latin typeface="Calibri" pitchFamily="34" charset="0"/>
            </a:endParaRPr>
          </a:p>
        </p:txBody>
      </p:sp>
    </p:spTree>
    <p:extLst>
      <p:ext uri="{BB962C8B-B14F-4D97-AF65-F5344CB8AC3E}">
        <p14:creationId xmlns:p14="http://schemas.microsoft.com/office/powerpoint/2010/main" val="19666057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Calibri" pitchFamily="34" charset="0"/>
              </a:rPr>
              <a:t>Who is suffering the most?</a:t>
            </a:r>
            <a:endParaRPr lang="en-US" dirty="0">
              <a:latin typeface="Calibri" pitchFamily="34" charset="0"/>
            </a:endParaRPr>
          </a:p>
        </p:txBody>
      </p:sp>
      <p:pic>
        <p:nvPicPr>
          <p:cNvPr id="2050" name="Picture 2" descr="http://philamuseum.org/images/cad/zoomers/W1950-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371600"/>
            <a:ext cx="3956304" cy="45720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s://upload.wikimedia.org/wikipedia/commons/3/33/Titian_-_Tityus,_1548-15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731" y="1371600"/>
            <a:ext cx="3897172" cy="4572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685800" y="6400800"/>
            <a:ext cx="50292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pitchFamily="34" charset="0"/>
              </a:rPr>
              <a:t>Artful Thinking Routine: Claim, Support, Question</a:t>
            </a:r>
            <a:endParaRPr lang="en-US" dirty="0">
              <a:solidFill>
                <a:prstClr val="black"/>
              </a:solidFill>
              <a:latin typeface="Calibri" pitchFamily="34" charset="0"/>
            </a:endParaRPr>
          </a:p>
        </p:txBody>
      </p:sp>
    </p:spTree>
    <p:extLst>
      <p:ext uri="{BB962C8B-B14F-4D97-AF65-F5344CB8AC3E}">
        <p14:creationId xmlns:p14="http://schemas.microsoft.com/office/powerpoint/2010/main" val="19741853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rPr>
              <a:t>Seeing from multiple perspectives</a:t>
            </a:r>
            <a:endParaRPr lang="en-US" dirty="0">
              <a:latin typeface="Calibri" pitchFamily="34" charset="0"/>
            </a:endParaRPr>
          </a:p>
        </p:txBody>
      </p:sp>
      <p:pic>
        <p:nvPicPr>
          <p:cNvPr id="3074" name="Picture 2" descr="http://philamuseum.org/images/cad/zoomers/1986-26-10-pma.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3000"/>
                    </a14:imgEffect>
                  </a14:imgLayer>
                </a14:imgProps>
              </a:ext>
              <a:ext uri="{28A0092B-C50C-407E-A947-70E740481C1C}">
                <a14:useLocalDpi xmlns:a14="http://schemas.microsoft.com/office/drawing/2010/main" val="0"/>
              </a:ext>
            </a:extLst>
          </a:blip>
          <a:srcRect/>
          <a:stretch>
            <a:fillRect/>
          </a:stretch>
        </p:blipFill>
        <p:spPr bwMode="auto">
          <a:xfrm>
            <a:off x="1219200" y="1447800"/>
            <a:ext cx="6575264" cy="4572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685800" y="6400800"/>
            <a:ext cx="50292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pitchFamily="34" charset="0"/>
              </a:rPr>
              <a:t>Artful Thinking Routine: Step Inside</a:t>
            </a:r>
            <a:endParaRPr lang="en-US" dirty="0">
              <a:solidFill>
                <a:prstClr val="black"/>
              </a:solidFill>
              <a:latin typeface="Calibri" pitchFamily="34" charset="0"/>
            </a:endParaRPr>
          </a:p>
        </p:txBody>
      </p:sp>
    </p:spTree>
    <p:extLst>
      <p:ext uri="{BB962C8B-B14F-4D97-AF65-F5344CB8AC3E}">
        <p14:creationId xmlns:p14="http://schemas.microsoft.com/office/powerpoint/2010/main" val="18499461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QTEhQUEBIVFBQQFQ8QDxAUFQ8VFQ8PFBQWFhQUFBUYHCggGBolHBQUITEhJSkrLi4uFx8zODMsNygtLisBCgoKDg0OFBAPFCwcFBksLCwsLCwsLCssLCwsLCwrLCwsLCsrKzcsLCwsKywsKyw3LCw3Kys3KysrKysrKysrK//AABEIAQoAvQMBIgACEQEDEQH/xAAbAAACAwEBAQAAAAAAAAAAAAACAwABBAUGB//EAEAQAAIBAgEJAwgIBgIDAAAAAAABAgMRIQQFEjFBUWFxsTKBkRMiI0JyocHRBjM0UmJzsvAUJJLC4fEVggdDY//EABgBAAMBAQAAAAAAAAAAAAAAAAABAgME/8QAHhEBAAMAAgMBAQAAAAAAAAAAAAECEQMxEiFBE2H/2gAMAwEAAhEDEQA/APSZTWUbWvKTwjBes/3tLyLJ7vTn509W3Rgt0V8dZqyDIIxUpzm3Ua2LCV9i3JGqWjopRgk1duV3eTfQ1hnKVa+k01GMbJJKKt+2AyKBeiVgUGmDogSTQizT1INTMEqvEU6zeoXmfg6M66RkqZRKXZ1b9n+QsiyJ1JWb446kvid/I8hjDG13vezktg/cl6hy8izPKWMsFvevuR2snyWEOysdsni2PsXYcQUyBo87lK8+XtS6npWjz9ePny9qXUm507IUQlAYkXYzal6B3shXoo8/gcWx3ciXo4/vYXRnc1IuxERmjNBq1dwkYoNkyYISsX5V7A6ULj9QpmDiHiqcLYXvzGKItVEGqhZDUAlTBjURKmUpDHscoIyV6qRSc6jtFM6eR5mSxqO73J9X8iZk8ztw3Tb14LcNhTtqOpneCTgkklZ2S2YmJRM5jJaROw2Zmj6TuZ2KcTl5nj6TuZ2IouvTO3aWIEohWHpBaODWj50ucup6Fo4VVec+b6md59L4ybEsHYhlrXANHayL6tc/gcdo7ORL0a5/A0ojk+HItouJbNGQUhyWAsctRNjiA5PqLmyqGoNRFPavjwsqQmdN7Gzc4ipRNJKHNqOSOhmrJVOaUr6m/BCKsDp5lXpFyl0Ijs56drJ6SirRVl157xtiRQSRqzcjPEfOjyfUyRib87Lzo8n1M0UYX7bU6ac0x8/uZ1Yo52bO33M6aKr0m/aEZdi2hpCzh1e0+b6nfZwavafN9SLtOPsshZDNoFnZyL6tc/gcc7ORfVrn8DSn1nyHotiJ5XCOuS5LHoZqmdF6se9/JFTMIist46U0o4tLDa7HBqZbN7bcsPeZ5Xet35kTZcUdn/kqcVrb5L4iKmeX6sPF/I5liWJmyoqU0LnE0SQqaN2bHVidHMy9IuUuhiqI35oXpF3k/TmPTuRRZIoKxbNy86dqPJ9TKkbM6rzo8n1MiMLT7bV6a82dvuZ1Ejl5t7fczqxRdekW7QjKnUS1tLmZ6mXRWq7DSyWrYcGqsXzfU2VM4y9VJe8xN+8i060rXAlBNFErUW5PVd23XwISwaFWJYuxYAJArFAFMosgALFyGyFSNtZYRURvzT9Yu8wzNeQ1VGak9SuTE+1T09BFEaObPOv3Y97fwQieWVH61uWA/KERST86rGPJ9TLFFa9YyCM5nWsRkMFfPkaNOdWKcnBX0WpK92lrtgceH/kWEu3TrR9mKa91hecMclr8F8V8jxVNYLki6RrLktk+n0Cn9M8kfaqSh7cJLpc3UPpDks+zlFPvdup80AnTT1pPmkx/nCf1l9Zp5ZTl2akJcpwfRjnE+Pfw0dkUuWHQOknHsTnHlOp8xfn/AE/2/j640UfLJZ1yiCbjlNbBN2crrDmj6jQd4xb1uMW3vdkRauNKX8hkIQS0IQgBCrFkAKBCIAKkxcmFICReowuQ2ApjYCM2IaQEQ0SqDIjIC4jIAby+cqbjktdNa4t91zwlLUuSPYZzlUdGvdtxSluwjfUeOpalyXQ0o5+Xs0ohDRihZRA0M2cW/JytuPr+TdiHsQ/Sj5LlHZlyl0PrOSfVw9iH6UZXb8P00soshshCIsAootkAKKLKAM8mLYTYLGkLGwFDYAZsQ0BENCkQOIyIpDYgp5bLfs2UezL4ng6LwXJdD3eV/Zso9ifxPCUdS5LoXRz8vZpCELZLIUQACv2XyfQ+sZC/RU/Yp/pR8nr9l8n0Pq2b36Kl+XS/QiLtuL60EKLIbLJcogBZRZQGpkIygDI2A2WTRBKrjYMS0OgECTohoCIaCTgSGxFhJgby2Uv+Xyj2anxPCUdS5Loe7yr7PlHsVP7jwdHUuS6F0YcnZqZZRCmS7kKLAAranyfQ+q5sfoaX5VL9CPlNbU+TPqeaX6Cj+VR/QiLNuJrLBuS5LYRYDZVxAdyXBuS4ARECXcYclZ4pfi/pBlnqktkvBfM47yVfty+ZHkifq9WTodX/AJaDxUZeC+Y2lnanqba5p/A5NLJY/dj4IGrksb4K3Jte69g0Y9HTy6m9U4+KNNOV9R455Pub79F/IFQnHsy97j0uPRj26LueOjnCvHVKT74yXvxNNP6QVF2knzUo+/UGg3OK9BlPs1f7jw0skcKdObatVjeNr3Vra/E9dlGdJToVrxjaVOpa19TUvE8pUyj0OTq8ZeZLzXZ+TxSSVrNXtfEqrG5Fyym77EuCvYhoyXcK4BaAF5VO0ZPcm/cfUcz/AGej+VR/Qj5dXinFp7U0z6hmP7NQ/Ko/oRFmvF23EKIQ2WUUyrgBF3BKuAHclxekU5AHDsWmA5WBlWsGE0NASgZ/LhqoASVEB0A41Cpy4iw9JlEia3lOaYElwAaff+Wyhf8Azq9JHhoSvGCdvNWFr3d3fHxt3I9tT+z1/wAur0meJo6lyRpVhySZFWCBLLZruS4JLgFzeB7nM+e4RoUoyjJaNOnG6s72ikeEZ6LN+TLycHjjCDwbWxEXa8XcvW088UX69uakjVTyqEuzOL5SR5D+F3TfeosB5O98X3NfMz1u9rEto8TCVSPZ0v8ArL/RojnerHXOX/ZNrxaHoetaBZ5yj9Ip/gl7ujNUfpAvWptcmviBOu2LlIx0s8UnrbjzT+BpjllJ6qke926gHFqLDWIcR0nbWvD5AjSBIJNhqKDVgGl2YMompAziAZNDiA+Y+rEGnSxv8iZVC6cf5ev+XW6TPE0dS5I92l6DKPYr9Jng6TwXI0ow5PhpCrkuWzWQG5YBTPaZnink9HD/ANcOh4uR7PMT/lqPsRIu04u5aXT4CpQexGq5TRm3YpaQqUHvOi1bYZqrEZMaCfaSfNJ9Sp5JFbLcnJdGW6jBc2AL/hd0n32a6XK/h5bGn3NfFmmm95qgo8fcADJCpU13mhY6k+9NdQXF8PF/ItBS4rvHQiV5N7+r+JcaHFp8NHH3ADUiSK0Utd+d5Nf4L0FsS8EOQROSe25KcFx8B02DBreSZKXoco9mv/eeDpake/nlNOVKtG1pRhXi3gtLCWOGs+f03gi6MeX4YiA3LuWyWS4NyXALbPa/R/7LRvfsa7X2vceGnqZ7n6Lv+Uoex/cyLteLt0IwT1O/gFoFygnrRWg9ja549cfeZty5oRKmaZ322fJ29z+Yic4/7w8HtA2epGwpvgzXLl++4Dw8BAiLZqgAktt/Gw6KiMhpkuY41XF6NW2OEaiwjLcpfdl7ns3GnRKSNy4lU3wBsh1GA4EruwZQ42/e4foFaA5gtYqkXt8dhIU9vQ1TSW0XdbP8d5CoYJ5MnCs90az54zPDQeB7yWUpQrRad5xqpNNNNtSsra1i9Z4mOaa7+6lseMsPd8R0tEM+SszmEuRWmbYZhm+1N91l0Vx8Po8tsdLm2+pXnCI45cZ5THeuSxfgi1Wb7MJPuS6tHoaea1HVFDXkaS2XF5q/J5yFGrLVGK5ty8Ukup7nMEZQyenB4uKavq2s5tHJXr+B2chj5qVxTOrrWIa7va/Anv8A3wKtxRTtv6iWu/BFORLguFxAvyS2Ycnb/YMotbU+eHvXyHeS4kdNAClK2uL7semPuCjNPU14oZYGUU9aT5oAGVmmning08U1xM1pU9V5U/u65U1+H7y4a91w9J8Pe/kWp8XywKQfQqRklKLunqaNFOqt5yqlB30qdlJ4yTxjU9rc/wASx5jMmyjSuuzKPag9a3PiuKHHoOpLKLfu3UXLKL7jL5PeRrvHM6Ig1u/7RNBfvEBJ2siu4hRFRazL5Pca5RF2JMpR3+IcKaDjIj4YAaOCF+RsFp7/ABWrw2BrmBA0LmuhTwFwSW01U2hhegi/JEuDKYATstZaqREMrQGDJVRUpkdPmRQAFufAsY4FOIBnTRV+AWkgHK+waTISZdTJ1O2LjKPYnHtQfDhweDBUWOhEcEXTyppqFayk8ITXYqcE/Vlwfdc1uAqdOMk4zSaetPajJ5SVHtXqUV6+LnRX4vvR461tuOYJuZTBVVNJxaaaumtTW9FSqEyqCnIU2HJimQoy3ECcrf6BuVpAa3PgBo7sOW3mglK5LASlUa7S718VsNtGd1hq6mVDqcN2D680MNLuUSFS3aw4rV37u8KpOMVeUlFfebSXixhUcSOAj+NT7EZT4paMf6pWT7rlSlVetxgvw+fLxdl7mBHSk/Azzy6N/NvN7oK6T56l3sF5NH1rz9t6S/p7K8BrlwsAKlOo8UowX4npS8FZLxZHRv2p1G+EnBeEbe8NSJpDBOkiOphgJUwrgRqbHQx2mdVA1IYaU0FGZl0ypSe8NLAvJNCWlRaUZO9Sk76N3rlC3Zlw1M0SYETPleSuTUoS0Zx1PHRkvuyW1Eqg+QlsXk+VaTcZR0KixlB7V96L2xNMY8BGU1gXGlvYzSxE5TVjHtTS3La+S1sAN0rbUTSRmjXcmvMaX3pWjhy1+5DppNWu8VsePiICllMI9ppcW1iRZY5fVwcuMvMj78fBCaNGEdUUnv1yfOTxNlPVsKBap1ZdqpordTX98vgkHSyGEXpJed96V5t98sV3WGXIwITyi3a8dn+O8nEBpoW8Ozh0718h4WmNgzQDyi3aw4+r47O8MAGwLZbIBssRsQXsDkICwDXMBbCVBgy6CsKhqXIt7O/oAE2VGoCl0ZX+RGrK8mjUSvg44wqJ2lTlvT+G0RB1+zKMG1h5XSajJb9BK9+A6lLzjTWFoYlksn9ZUk/ww8yPu873hRiqfZgo31u2L5vWwpvUZ5yACnWu+pUqj3IF7RUWANvd4joVDLtHoZHRqjFMzxNMfiXVKNsG42YllEjYCjbsu3DZ4fIuQMScNHWt2lo8fVf/AG+di9MuSMeR9qotkZJRWyKtsWwRv//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Gill Sans MT"/>
            </a:endParaRPr>
          </a:p>
        </p:txBody>
      </p:sp>
      <p:sp>
        <p:nvSpPr>
          <p:cNvPr id="4" name="AutoShape 4" descr="data:image/jpeg;base64,/9j/4AAQSkZJRgABAQAAAQABAAD/2wCEAAkGBxQTEhQUEBIVFBQQFQ8QDxAUFQ8VFQ8PFBQWFhQUFBUYHCggGBolHBQUITEhJSkrLi4uFx8zODMsNygtLisBCgoKDg0OFBAPFCwcFBksLCwsLCwsLCssLCwsLCwrLCwsLCsrKzcsLCwsKywsKyw3LCw3Kys3KysrKysrKysrK//AABEIAQoAvQMBIgACEQEDEQH/xAAbAAACAwEBAQAAAAAAAAAAAAACAwABBAUGB//EAEAQAAIBAgEJAwgIBgIDAAAAAAABAgMRIQQFEjFBUWFxsTKBkRMiI0JyocHRBjM0UmJzsvAUJJLC4fEVggdDY//EABgBAAMBAQAAAAAAAAAAAAAAAAABAgME/8QAHhEBAAMAAgMBAQAAAAAAAAAAAAECEQMxEiFBE2H/2gAMAwEAAhEDEQA/APSZTWUbWvKTwjBes/3tLyLJ7vTn509W3Rgt0V8dZqyDIIxUpzm3Ua2LCV9i3JGqWjopRgk1duV3eTfQ1hnKVa+k01GMbJJKKt+2AyKBeiVgUGmDogSTQizT1INTMEqvEU6zeoXmfg6M66RkqZRKXZ1b9n+QsiyJ1JWb446kvid/I8hjDG13vezktg/cl6hy8izPKWMsFvevuR2snyWEOysdsni2PsXYcQUyBo87lK8+XtS6npWjz9ePny9qXUm507IUQlAYkXYzal6B3shXoo8/gcWx3ciXo4/vYXRnc1IuxERmjNBq1dwkYoNkyYISsX5V7A6ULj9QpmDiHiqcLYXvzGKItVEGqhZDUAlTBjURKmUpDHscoIyV6qRSc6jtFM6eR5mSxqO73J9X8iZk8ztw3Tb14LcNhTtqOpneCTgkklZ2S2YmJRM5jJaROw2Zmj6TuZ2KcTl5nj6TuZ2IouvTO3aWIEohWHpBaODWj50ucup6Fo4VVec+b6md59L4ybEsHYhlrXANHayL6tc/gcdo7ORL0a5/A0ojk+HItouJbNGQUhyWAsctRNjiA5PqLmyqGoNRFPavjwsqQmdN7Gzc4ipRNJKHNqOSOhmrJVOaUr6m/BCKsDp5lXpFyl0Ijs56drJ6SirRVl157xtiRQSRqzcjPEfOjyfUyRib87Lzo8n1M0UYX7bU6ac0x8/uZ1Yo52bO33M6aKr0m/aEZdi2hpCzh1e0+b6nfZwavafN9SLtOPsshZDNoFnZyL6tc/gcc7ORfVrn8DSn1nyHotiJ5XCOuS5LHoZqmdF6se9/JFTMIist46U0o4tLDa7HBqZbN7bcsPeZ5Xet35kTZcUdn/kqcVrb5L4iKmeX6sPF/I5liWJmyoqU0LnE0SQqaN2bHVidHMy9IuUuhiqI35oXpF3k/TmPTuRRZIoKxbNy86dqPJ9TKkbM6rzo8n1MiMLT7bV6a82dvuZ1Ejl5t7fczqxRdekW7QjKnUS1tLmZ6mXRWq7DSyWrYcGqsXzfU2VM4y9VJe8xN+8i060rXAlBNFErUW5PVd23XwISwaFWJYuxYAJArFAFMosgALFyGyFSNtZYRURvzT9Yu8wzNeQ1VGak9SuTE+1T09BFEaObPOv3Y97fwQieWVH61uWA/KERST86rGPJ9TLFFa9YyCM5nWsRkMFfPkaNOdWKcnBX0WpK92lrtgceH/kWEu3TrR9mKa91hecMclr8F8V8jxVNYLki6RrLktk+n0Cn9M8kfaqSh7cJLpc3UPpDks+zlFPvdup80AnTT1pPmkx/nCf1l9Zp5ZTl2akJcpwfRjnE+Pfw0dkUuWHQOknHsTnHlOp8xfn/AE/2/j640UfLJZ1yiCbjlNbBN2crrDmj6jQd4xb1uMW3vdkRauNKX8hkIQS0IQgBCrFkAKBCIAKkxcmFICReowuQ2ApjYCM2IaQEQ0SqDIjIC4jIAby+cqbjktdNa4t91zwlLUuSPYZzlUdGvdtxSluwjfUeOpalyXQ0o5+Xs0ohDRihZRA0M2cW/JytuPr+TdiHsQ/Sj5LlHZlyl0PrOSfVw9iH6UZXb8P00soshshCIsAootkAKKLKAM8mLYTYLGkLGwFDYAZsQ0BENCkQOIyIpDYgp5bLfs2UezL4ng6LwXJdD3eV/Zso9ifxPCUdS5LoXRz8vZpCELZLIUQACv2XyfQ+sZC/RU/Yp/pR8nr9l8n0Pq2b36Kl+XS/QiLtuL60EKLIbLJcogBZRZQGpkIygDI2A2WTRBKrjYMS0OgECTohoCIaCTgSGxFhJgby2Uv+Xyj2anxPCUdS5Loe7yr7PlHsVP7jwdHUuS6F0YcnZqZZRCmS7kKLAAranyfQ+q5sfoaX5VL9CPlNbU+TPqeaX6Cj+VR/QiLNuJrLBuS5LYRYDZVxAdyXBuS4ARECXcYclZ4pfi/pBlnqktkvBfM47yVfty+ZHkifq9WTodX/AJaDxUZeC+Y2lnanqba5p/A5NLJY/dj4IGrksb4K3Jte69g0Y9HTy6m9U4+KNNOV9R455Pub79F/IFQnHsy97j0uPRj26LueOjnCvHVKT74yXvxNNP6QVF2knzUo+/UGg3OK9BlPs1f7jw0skcKdObatVjeNr3Vra/E9dlGdJToVrxjaVOpa19TUvE8pUyj0OTq8ZeZLzXZ+TxSSVrNXtfEqrG5Fyym77EuCvYhoyXcK4BaAF5VO0ZPcm/cfUcz/AGej+VR/Qj5dXinFp7U0z6hmP7NQ/Ko/oRFmvF23EKIQ2WUUyrgBF3BKuAHclxekU5AHDsWmA5WBlWsGE0NASgZ/LhqoASVEB0A41Cpy4iw9JlEia3lOaYElwAaff+Wyhf8Azq9JHhoSvGCdvNWFr3d3fHxt3I9tT+z1/wAur0meJo6lyRpVhySZFWCBLLZruS4JLgFzeB7nM+e4RoUoyjJaNOnG6s72ikeEZ6LN+TLycHjjCDwbWxEXa8XcvW088UX69uakjVTyqEuzOL5SR5D+F3TfeosB5O98X3NfMz1u9rEto8TCVSPZ0v8ArL/RojnerHXOX/ZNrxaHoetaBZ5yj9Ip/gl7ujNUfpAvWptcmviBOu2LlIx0s8UnrbjzT+BpjllJ6qke926gHFqLDWIcR0nbWvD5AjSBIJNhqKDVgGl2YMompAziAZNDiA+Y+rEGnSxv8iZVC6cf5ev+XW6TPE0dS5I92l6DKPYr9Jng6TwXI0ow5PhpCrkuWzWQG5YBTPaZnink9HD/ANcOh4uR7PMT/lqPsRIu04u5aXT4CpQexGq5TRm3YpaQqUHvOi1bYZqrEZMaCfaSfNJ9Sp5JFbLcnJdGW6jBc2AL/hd0n32a6XK/h5bGn3NfFmmm95qgo8fcADJCpU13mhY6k+9NdQXF8PF/ItBS4rvHQiV5N7+r+JcaHFp8NHH3ADUiSK0Utd+d5Nf4L0FsS8EOQROSe25KcFx8B02DBreSZKXoco9mv/eeDpake/nlNOVKtG1pRhXi3gtLCWOGs+f03gi6MeX4YiA3LuWyWS4NyXALbPa/R/7LRvfsa7X2vceGnqZ7n6Lv+Uoex/cyLteLt0IwT1O/gFoFygnrRWg9ja549cfeZty5oRKmaZ322fJ29z+Yic4/7w8HtA2epGwpvgzXLl++4Dw8BAiLZqgAktt/Gw6KiMhpkuY41XF6NW2OEaiwjLcpfdl7ns3GnRKSNy4lU3wBsh1GA4EruwZQ42/e4foFaA5gtYqkXt8dhIU9vQ1TSW0XdbP8d5CoYJ5MnCs90az54zPDQeB7yWUpQrRad5xqpNNNNtSsra1i9Z4mOaa7+6lseMsPd8R0tEM+SszmEuRWmbYZhm+1N91l0Vx8Po8tsdLm2+pXnCI45cZ5THeuSxfgi1Wb7MJPuS6tHoaea1HVFDXkaS2XF5q/J5yFGrLVGK5ty8Ukup7nMEZQyenB4uKavq2s5tHJXr+B2chj5qVxTOrrWIa7va/Anv8A3wKtxRTtv6iWu/BFORLguFxAvyS2Ycnb/YMotbU+eHvXyHeS4kdNAClK2uL7semPuCjNPU14oZYGUU9aT5oAGVmmning08U1xM1pU9V5U/u65U1+H7y4a91w9J8Pe/kWp8XywKQfQqRklKLunqaNFOqt5yqlB30qdlJ4yTxjU9rc/wASx5jMmyjSuuzKPag9a3PiuKHHoOpLKLfu3UXLKL7jL5PeRrvHM6Ig1u/7RNBfvEBJ2siu4hRFRazL5Pca5RF2JMpR3+IcKaDjIj4YAaOCF+RsFp7/ABWrw2BrmBA0LmuhTwFwSW01U2hhegi/JEuDKYATstZaqREMrQGDJVRUpkdPmRQAFufAsY4FOIBnTRV+AWkgHK+waTISZdTJ1O2LjKPYnHtQfDhweDBUWOhEcEXTyppqFayk8ITXYqcE/Vlwfdc1uAqdOMk4zSaetPajJ5SVHtXqUV6+LnRX4vvR461tuOYJuZTBVVNJxaaaumtTW9FSqEyqCnIU2HJimQoy3ECcrf6BuVpAa3PgBo7sOW3mglK5LASlUa7S718VsNtGd1hq6mVDqcN2D680MNLuUSFS3aw4rV37u8KpOMVeUlFfebSXixhUcSOAj+NT7EZT4paMf6pWT7rlSlVetxgvw+fLxdl7mBHSk/Azzy6N/NvN7oK6T56l3sF5NH1rz9t6S/p7K8BrlwsAKlOo8UowX4npS8FZLxZHRv2p1G+EnBeEbe8NSJpDBOkiOphgJUwrgRqbHQx2mdVA1IYaU0FGZl0ypSe8NLAvJNCWlRaUZO9Sk76N3rlC3Zlw1M0SYETPleSuTUoS0Zx1PHRkvuyW1Eqg+QlsXk+VaTcZR0KixlB7V96L2xNMY8BGU1gXGlvYzSxE5TVjHtTS3La+S1sAN0rbUTSRmjXcmvMaX3pWjhy1+5DppNWu8VsePiICllMI9ppcW1iRZY5fVwcuMvMj78fBCaNGEdUUnv1yfOTxNlPVsKBap1ZdqpordTX98vgkHSyGEXpJed96V5t98sV3WGXIwITyi3a8dn+O8nEBpoW8Ozh0718h4WmNgzQDyi3aw4+r47O8MAGwLZbIBssRsQXsDkICwDXMBbCVBgy6CsKhqXIt7O/oAE2VGoCl0ZX+RGrK8mjUSvg44wqJ2lTlvT+G0RB1+zKMG1h5XSajJb9BK9+A6lLzjTWFoYlksn9ZUk/ww8yPu873hRiqfZgo31u2L5vWwpvUZ5yACnWu+pUqj3IF7RUWANvd4joVDLtHoZHRqjFMzxNMfiXVKNsG42YllEjYCjbsu3DZ4fIuQMScNHWt2lo8fVf/AG+di9MuSMeR9qotkZJRWyKtsWwRv//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Gill Sans MT"/>
            </a:endParaRPr>
          </a:p>
        </p:txBody>
      </p:sp>
      <p:sp>
        <p:nvSpPr>
          <p:cNvPr id="5" name="AutoShape 6" descr="data:image/jpeg;base64,/9j/4AAQSkZJRgABAQAAAQABAAD/2wCEAAkGBxQTEhQUEBIVFBQQFQ8QDxAUFQ8VFQ8PFBQWFhQUFBUYHCggGBolHBQUITEhJSkrLi4uFx8zODMsNygtLisBCgoKDg0OFBAPFCwcFBksLCwsLCwsLCssLCwsLCwrLCwsLCsrKzcsLCwsKywsKyw3LCw3Kys3KysrKysrKysrK//AABEIAQoAvQMBIgACEQEDEQH/xAAbAAACAwEBAQAAAAAAAAAAAAACAwABBAUGB//EAEAQAAIBAgEJAwgIBgIDAAAAAAABAgMRIQQFEjFBUWFxsTKBkRMiI0JyocHRBjM0UmJzsvAUJJLC4fEVggdDY//EABgBAAMBAQAAAAAAAAAAAAAAAAABAgME/8QAHhEBAAMAAgMBAQAAAAAAAAAAAAECEQMxEiFBE2H/2gAMAwEAAhEDEQA/APSZTWUbWvKTwjBes/3tLyLJ7vTn509W3Rgt0V8dZqyDIIxUpzm3Ua2LCV9i3JGqWjopRgk1duV3eTfQ1hnKVa+k01GMbJJKKt+2AyKBeiVgUGmDogSTQizT1INTMEqvEU6zeoXmfg6M66RkqZRKXZ1b9n+QsiyJ1JWb446kvid/I8hjDG13vezktg/cl6hy8izPKWMsFvevuR2snyWEOysdsni2PsXYcQUyBo87lK8+XtS6npWjz9ePny9qXUm507IUQlAYkXYzal6B3shXoo8/gcWx3ciXo4/vYXRnc1IuxERmjNBq1dwkYoNkyYISsX5V7A6ULj9QpmDiHiqcLYXvzGKItVEGqhZDUAlTBjURKmUpDHscoIyV6qRSc6jtFM6eR5mSxqO73J9X8iZk8ztw3Tb14LcNhTtqOpneCTgkklZ2S2YmJRM5jJaROw2Zmj6TuZ2KcTl5nj6TuZ2IouvTO3aWIEohWHpBaODWj50ucup6Fo4VVec+b6md59L4ybEsHYhlrXANHayL6tc/gcdo7ORL0a5/A0ojk+HItouJbNGQUhyWAsctRNjiA5PqLmyqGoNRFPavjwsqQmdN7Gzc4ipRNJKHNqOSOhmrJVOaUr6m/BCKsDp5lXpFyl0Ijs56drJ6SirRVl157xtiRQSRqzcjPEfOjyfUyRib87Lzo8n1M0UYX7bU6ac0x8/uZ1Yo52bO33M6aKr0m/aEZdi2hpCzh1e0+b6nfZwavafN9SLtOPsshZDNoFnZyL6tc/gcc7ORfVrn8DSn1nyHotiJ5XCOuS5LHoZqmdF6se9/JFTMIist46U0o4tLDa7HBqZbN7bcsPeZ5Xet35kTZcUdn/kqcVrb5L4iKmeX6sPF/I5liWJmyoqU0LnE0SQqaN2bHVidHMy9IuUuhiqI35oXpF3k/TmPTuRRZIoKxbNy86dqPJ9TKkbM6rzo8n1MiMLT7bV6a82dvuZ1Ejl5t7fczqxRdekW7QjKnUS1tLmZ6mXRWq7DSyWrYcGqsXzfU2VM4y9VJe8xN+8i060rXAlBNFErUW5PVd23XwISwaFWJYuxYAJArFAFMosgALFyGyFSNtZYRURvzT9Yu8wzNeQ1VGak9SuTE+1T09BFEaObPOv3Y97fwQieWVH61uWA/KERST86rGPJ9TLFFa9YyCM5nWsRkMFfPkaNOdWKcnBX0WpK92lrtgceH/kWEu3TrR9mKa91hecMclr8F8V8jxVNYLki6RrLktk+n0Cn9M8kfaqSh7cJLpc3UPpDks+zlFPvdup80AnTT1pPmkx/nCf1l9Zp5ZTl2akJcpwfRjnE+Pfw0dkUuWHQOknHsTnHlOp8xfn/AE/2/j640UfLJZ1yiCbjlNbBN2crrDmj6jQd4xb1uMW3vdkRauNKX8hkIQS0IQgBCrFkAKBCIAKkxcmFICReowuQ2ApjYCM2IaQEQ0SqDIjIC4jIAby+cqbjktdNa4t91zwlLUuSPYZzlUdGvdtxSluwjfUeOpalyXQ0o5+Xs0ohDRihZRA0M2cW/JytuPr+TdiHsQ/Sj5LlHZlyl0PrOSfVw9iH6UZXb8P00soshshCIsAootkAKKLKAM8mLYTYLGkLGwFDYAZsQ0BENCkQOIyIpDYgp5bLfs2UezL4ng6LwXJdD3eV/Zso9ifxPCUdS5LoXRz8vZpCELZLIUQACv2XyfQ+sZC/RU/Yp/pR8nr9l8n0Pq2b36Kl+XS/QiLtuL60EKLIbLJcogBZRZQGpkIygDI2A2WTRBKrjYMS0OgECTohoCIaCTgSGxFhJgby2Uv+Xyj2anxPCUdS5Loe7yr7PlHsVP7jwdHUuS6F0YcnZqZZRCmS7kKLAAranyfQ+q5sfoaX5VL9CPlNbU+TPqeaX6Cj+VR/QiLNuJrLBuS5LYRYDZVxAdyXBuS4ARECXcYclZ4pfi/pBlnqktkvBfM47yVfty+ZHkifq9WTodX/AJaDxUZeC+Y2lnanqba5p/A5NLJY/dj4IGrksb4K3Jte69g0Y9HTy6m9U4+KNNOV9R455Pub79F/IFQnHsy97j0uPRj26LueOjnCvHVKT74yXvxNNP6QVF2knzUo+/UGg3OK9BlPs1f7jw0skcKdObatVjeNr3Vra/E9dlGdJToVrxjaVOpa19TUvE8pUyj0OTq8ZeZLzXZ+TxSSVrNXtfEqrG5Fyym77EuCvYhoyXcK4BaAF5VO0ZPcm/cfUcz/AGej+VR/Qj5dXinFp7U0z6hmP7NQ/Ko/oRFmvF23EKIQ2WUUyrgBF3BKuAHclxekU5AHDsWmA5WBlWsGE0NASgZ/LhqoASVEB0A41Cpy4iw9JlEia3lOaYElwAaff+Wyhf8Azq9JHhoSvGCdvNWFr3d3fHxt3I9tT+z1/wAur0meJo6lyRpVhySZFWCBLLZruS4JLgFzeB7nM+e4RoUoyjJaNOnG6s72ikeEZ6LN+TLycHjjCDwbWxEXa8XcvW088UX69uakjVTyqEuzOL5SR5D+F3TfeosB5O98X3NfMz1u9rEto8TCVSPZ0v8ArL/RojnerHXOX/ZNrxaHoetaBZ5yj9Ip/gl7ujNUfpAvWptcmviBOu2LlIx0s8UnrbjzT+BpjllJ6qke926gHFqLDWIcR0nbWvD5AjSBIJNhqKDVgGl2YMompAziAZNDiA+Y+rEGnSxv8iZVC6cf5ev+XW6TPE0dS5I92l6DKPYr9Jng6TwXI0ow5PhpCrkuWzWQG5YBTPaZnink9HD/ANcOh4uR7PMT/lqPsRIu04u5aXT4CpQexGq5TRm3YpaQqUHvOi1bYZqrEZMaCfaSfNJ9Sp5JFbLcnJdGW6jBc2AL/hd0n32a6XK/h5bGn3NfFmmm95qgo8fcADJCpU13mhY6k+9NdQXF8PF/ItBS4rvHQiV5N7+r+JcaHFp8NHH3ADUiSK0Utd+d5Nf4L0FsS8EOQROSe25KcFx8B02DBreSZKXoco9mv/eeDpake/nlNOVKtG1pRhXi3gtLCWOGs+f03gi6MeX4YiA3LuWyWS4NyXALbPa/R/7LRvfsa7X2vceGnqZ7n6Lv+Uoex/cyLteLt0IwT1O/gFoFygnrRWg9ja549cfeZty5oRKmaZ322fJ29z+Yic4/7w8HtA2epGwpvgzXLl++4Dw8BAiLZqgAktt/Gw6KiMhpkuY41XF6NW2OEaiwjLcpfdl7ns3GnRKSNy4lU3wBsh1GA4EruwZQ42/e4foFaA5gtYqkXt8dhIU9vQ1TSW0XdbP8d5CoYJ5MnCs90az54zPDQeB7yWUpQrRad5xqpNNNNtSsra1i9Z4mOaa7+6lseMsPd8R0tEM+SszmEuRWmbYZhm+1N91l0Vx8Po8tsdLm2+pXnCI45cZ5THeuSxfgi1Wb7MJPuS6tHoaea1HVFDXkaS2XF5q/J5yFGrLVGK5ty8Ukup7nMEZQyenB4uKavq2s5tHJXr+B2chj5qVxTOrrWIa7va/Anv8A3wKtxRTtv6iWu/BFORLguFxAvyS2Ycnb/YMotbU+eHvXyHeS4kdNAClK2uL7semPuCjNPU14oZYGUU9aT5oAGVmmning08U1xM1pU9V5U/u65U1+H7y4a91w9J8Pe/kWp8XywKQfQqRklKLunqaNFOqt5yqlB30qdlJ4yTxjU9rc/wASx5jMmyjSuuzKPag9a3PiuKHHoOpLKLfu3UXLKL7jL5PeRrvHM6Ig1u/7RNBfvEBJ2siu4hRFRazL5Pca5RF2JMpR3+IcKaDjIj4YAaOCF+RsFp7/ABWrw2BrmBA0LmuhTwFwSW01U2hhegi/JEuDKYATstZaqREMrQGDJVRUpkdPmRQAFufAsY4FOIBnTRV+AWkgHK+waTISZdTJ1O2LjKPYnHtQfDhweDBUWOhEcEXTyppqFayk8ITXYqcE/Vlwfdc1uAqdOMk4zSaetPajJ5SVHtXqUV6+LnRX4vvR461tuOYJuZTBVVNJxaaaumtTW9FSqEyqCnIU2HJimQoy3ECcrf6BuVpAa3PgBo7sOW3mglK5LASlUa7S718VsNtGd1hq6mVDqcN2D680MNLuUSFS3aw4rV37u8KpOMVeUlFfebSXixhUcSOAj+NT7EZT4paMf6pWT7rlSlVetxgvw+fLxdl7mBHSk/Azzy6N/NvN7oK6T56l3sF5NH1rz9t6S/p7K8BrlwsAKlOo8UowX4npS8FZLxZHRv2p1G+EnBeEbe8NSJpDBOkiOphgJUwrgRqbHQx2mdVA1IYaU0FGZl0ypSe8NLAvJNCWlRaUZO9Sk76N3rlC3Zlw1M0SYETPleSuTUoS0Zx1PHRkvuyW1Eqg+QlsXk+VaTcZR0KixlB7V96L2xNMY8BGU1gXGlvYzSxE5TVjHtTS3La+S1sAN0rbUTSRmjXcmvMaX3pWjhy1+5DppNWu8VsePiICllMI9ppcW1iRZY5fVwcuMvMj78fBCaNGEdUUnv1yfOTxNlPVsKBap1ZdqpordTX98vgkHSyGEXpJed96V5t98sV3WGXIwITyi3a8dn+O8nEBpoW8Ozh0718h4WmNgzQDyi3aw4+r47O8MAGwLZbIBssRsQXsDkICwDXMBbCVBgy6CsKhqXIt7O/oAE2VGoCl0ZX+RGrK8mjUSvg44wqJ2lTlvT+G0RB1+zKMG1h5XSajJb9BK9+A6lLzjTWFoYlksn9ZUk/ww8yPu873hRiqfZgo31u2L5vWwpvUZ5yACnWu+pUqj3IF7RUWANvd4joVDLtHoZHRqjFMzxNMfiXVKNsG42YllEjYCjbsu3DZ4fIuQMScNHWt2lo8fVf/AG+di9MuSMeR9qotkZJRWyKtsWwRv//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Gill Sans MT"/>
            </a:endParaRPr>
          </a:p>
        </p:txBody>
      </p:sp>
      <p:pic>
        <p:nvPicPr>
          <p:cNvPr id="4098" name="Picture 2" descr="http://philamuseum.org/images/cad/zoomers/1973-253-1-ov-C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405" y="1447800"/>
            <a:ext cx="7121495" cy="4572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5"/>
          <p:cNvSpPr>
            <a:spLocks noGrp="1"/>
          </p:cNvSpPr>
          <p:nvPr>
            <p:ph type="title"/>
          </p:nvPr>
        </p:nvSpPr>
        <p:spPr/>
        <p:txBody>
          <a:bodyPr>
            <a:normAutofit fontScale="90000"/>
          </a:bodyPr>
          <a:lstStyle/>
          <a:p>
            <a:r>
              <a:rPr lang="en-US" dirty="0" smtClean="0">
                <a:latin typeface="Calibri" pitchFamily="34" charset="0"/>
              </a:rPr>
              <a:t>Prompt: </a:t>
            </a:r>
            <a:r>
              <a:rPr lang="en-US" dirty="0">
                <a:latin typeface="Calibri" pitchFamily="34" charset="0"/>
              </a:rPr>
              <a:t>Find an image of a person with whom you find it difficult to empathize </a:t>
            </a:r>
          </a:p>
        </p:txBody>
      </p:sp>
      <p:sp>
        <p:nvSpPr>
          <p:cNvPr id="14" name="TextBox 13"/>
          <p:cNvSpPr txBox="1"/>
          <p:nvPr/>
        </p:nvSpPr>
        <p:spPr>
          <a:xfrm>
            <a:off x="685800" y="6400800"/>
            <a:ext cx="50292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pitchFamily="34" charset="0"/>
              </a:rPr>
              <a:t>Personal Response Tour</a:t>
            </a:r>
            <a:endParaRPr lang="en-US" dirty="0">
              <a:solidFill>
                <a:prstClr val="black"/>
              </a:solidFill>
              <a:latin typeface="Calibri" pitchFamily="34" charset="0"/>
            </a:endParaRPr>
          </a:p>
        </p:txBody>
      </p:sp>
    </p:spTree>
    <p:extLst>
      <p:ext uri="{BB962C8B-B14F-4D97-AF65-F5344CB8AC3E}">
        <p14:creationId xmlns:p14="http://schemas.microsoft.com/office/powerpoint/2010/main" val="33284270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solidFill>
                  <a:schemeClr val="bg1"/>
                </a:solidFill>
                <a:latin typeface="Calibri" panose="020F0502020204030204" pitchFamily="34" charset="0"/>
              </a:rPr>
              <a:t>Our cultural empathy session is on “Beauty”</a:t>
            </a:r>
            <a:br>
              <a:rPr lang="en-US" dirty="0" smtClean="0">
                <a:solidFill>
                  <a:schemeClr val="bg1"/>
                </a:solidFill>
                <a:latin typeface="Calibri" panose="020F0502020204030204" pitchFamily="34" charset="0"/>
              </a:rPr>
            </a:br>
            <a:r>
              <a:rPr lang="en-US" dirty="0" smtClean="0">
                <a:solidFill>
                  <a:schemeClr val="bg1"/>
                </a:solidFill>
                <a:latin typeface="Calibri" panose="020F0502020204030204" pitchFamily="34" charset="0"/>
              </a:rPr>
              <a:t>We use objects from non-western galleries to draw an awareness to how culturally-sensitized our ideas of Beauty are.</a:t>
            </a:r>
            <a:endParaRPr lang="en-US" dirty="0">
              <a:solidFill>
                <a:schemeClr val="bg1"/>
              </a:solidFill>
              <a:latin typeface="Calibri" panose="020F0502020204030204" pitchFamily="34" charset="0"/>
            </a:endParaRPr>
          </a:p>
        </p:txBody>
      </p:sp>
    </p:spTree>
    <p:extLst>
      <p:ext uri="{BB962C8B-B14F-4D97-AF65-F5344CB8AC3E}">
        <p14:creationId xmlns:p14="http://schemas.microsoft.com/office/powerpoint/2010/main" val="1333138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Calibri" pitchFamily="34" charset="0"/>
              </a:rPr>
              <a:t>Results</a:t>
            </a:r>
            <a:endParaRPr lang="en-US" dirty="0">
              <a:latin typeface="Calibri" pitchFamily="34" charset="0"/>
            </a:endParaRPr>
          </a:p>
        </p:txBody>
      </p:sp>
      <p:sp>
        <p:nvSpPr>
          <p:cNvPr id="6" name="Text Placeholder 5"/>
          <p:cNvSpPr>
            <a:spLocks noGrp="1"/>
          </p:cNvSpPr>
          <p:nvPr>
            <p:ph type="body" sz="quarter" idx="4294967295"/>
          </p:nvPr>
        </p:nvSpPr>
        <p:spPr>
          <a:xfrm>
            <a:off x="152400" y="1217790"/>
            <a:ext cx="8686800" cy="838200"/>
          </a:xfrm>
        </p:spPr>
        <p:txBody>
          <a:bodyPr/>
          <a:lstStyle/>
          <a:p>
            <a:pPr marL="61913" lvl="1" indent="0" defTabSz="914400">
              <a:spcBef>
                <a:spcPct val="0"/>
              </a:spcBef>
              <a:buNone/>
              <a:defRPr/>
            </a:pPr>
            <a:r>
              <a:rPr lang="en-US" sz="2000" dirty="0">
                <a:latin typeface="Calibri" pitchFamily="34" charset="0"/>
                <a:ea typeface="Arial" charset="0"/>
                <a:cs typeface="Arial"/>
              </a:rPr>
              <a:t>Observational skills improved significantly in the Training Group (+19.8) versus the Control Group (-16.2), p=0.0002  </a:t>
            </a:r>
          </a:p>
          <a:p>
            <a:pPr marL="0" indent="0">
              <a:buNone/>
            </a:pPr>
            <a:endParaRPr lang="en-US" sz="2000" dirty="0"/>
          </a:p>
        </p:txBody>
      </p:sp>
      <p:pic>
        <p:nvPicPr>
          <p:cNvPr id="3" name="Picture 2" descr="results tab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5902" y="1652130"/>
            <a:ext cx="4724400" cy="409596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166"/>
          <a:stretch/>
        </p:blipFill>
        <p:spPr>
          <a:xfrm>
            <a:off x="609600" y="2047464"/>
            <a:ext cx="2460092" cy="1626858"/>
          </a:xfrm>
          <a:prstGeom prst="rect">
            <a:avLst/>
          </a:prstGeom>
        </p:spPr>
      </p:pic>
      <p:sp>
        <p:nvSpPr>
          <p:cNvPr id="11" name="TextBox 10"/>
          <p:cNvSpPr txBox="1"/>
          <p:nvPr/>
        </p:nvSpPr>
        <p:spPr>
          <a:xfrm>
            <a:off x="4097802" y="5748097"/>
            <a:ext cx="5046198" cy="646331"/>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panose="020F0502020204030204" pitchFamily="34" charset="0"/>
              </a:rPr>
              <a:t>No significant differences between groups in changes in scores on an emotional recognition test</a:t>
            </a:r>
            <a:endParaRPr 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40953141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Calibri" pitchFamily="34" charset="0"/>
              </a:rPr>
              <a:t>Future Directions</a:t>
            </a:r>
            <a:endParaRPr lang="en-US" dirty="0">
              <a:latin typeface="Calibri" pitchFamily="34" charset="0"/>
            </a:endParaRPr>
          </a:p>
        </p:txBody>
      </p:sp>
      <p:sp>
        <p:nvSpPr>
          <p:cNvPr id="6" name="Content Placeholder 5"/>
          <p:cNvSpPr>
            <a:spLocks noGrp="1"/>
          </p:cNvSpPr>
          <p:nvPr>
            <p:ph sz="quarter" idx="1"/>
          </p:nvPr>
        </p:nvSpPr>
        <p:spPr>
          <a:xfrm>
            <a:off x="4267200" y="1600200"/>
            <a:ext cx="4648200" cy="4572000"/>
          </a:xfrm>
        </p:spPr>
        <p:txBody>
          <a:bodyPr>
            <a:normAutofit/>
          </a:bodyPr>
          <a:lstStyle/>
          <a:p>
            <a:r>
              <a:rPr lang="en-US" dirty="0" smtClean="0">
                <a:latin typeface="Calibri" pitchFamily="34" charset="0"/>
              </a:rPr>
              <a:t>Identify appropriate measures of empathy</a:t>
            </a:r>
          </a:p>
          <a:p>
            <a:pPr marL="274320" lvl="1" indent="0">
              <a:buNone/>
            </a:pPr>
            <a:r>
              <a:rPr lang="en-US" sz="1600" dirty="0" smtClean="0">
                <a:latin typeface="Calibri" pitchFamily="34" charset="0"/>
              </a:rPr>
              <a:t>“I believe I’ve become more open-minded as a result of this course.” –representative quote from student survey</a:t>
            </a:r>
          </a:p>
          <a:p>
            <a:r>
              <a:rPr lang="en-US" dirty="0" smtClean="0">
                <a:latin typeface="Calibri" pitchFamily="34" charset="0"/>
              </a:rPr>
              <a:t>Extend to more students at more levels</a:t>
            </a:r>
          </a:p>
          <a:p>
            <a:r>
              <a:rPr lang="en-US" dirty="0" smtClean="0">
                <a:latin typeface="Calibri" pitchFamily="34" charset="0"/>
              </a:rPr>
              <a:t>Cost and capacity discussions</a:t>
            </a:r>
            <a:endParaRPr lang="en-US" dirty="0">
              <a:latin typeface="Calibri" pitchFamily="34" charset="0"/>
            </a:endParaRPr>
          </a:p>
          <a:p>
            <a:r>
              <a:rPr lang="en-US" dirty="0" smtClean="0">
                <a:latin typeface="Calibri" pitchFamily="34" charset="0"/>
              </a:rPr>
              <a:t>Co-teach course in mental health</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19200"/>
            <a:ext cx="3657600" cy="548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86746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rPr>
              <a:t>Additional Faculty</a:t>
            </a:r>
            <a:endParaRPr lang="en-US" dirty="0">
              <a:solidFill>
                <a:srgbClr val="FF0000"/>
              </a:solidFill>
              <a:latin typeface="Calibri" pitchFamily="34" charset="0"/>
            </a:endParaRPr>
          </a:p>
        </p:txBody>
      </p:sp>
      <p:sp>
        <p:nvSpPr>
          <p:cNvPr id="5" name="Content Placeholder 4"/>
          <p:cNvSpPr>
            <a:spLocks noGrp="1"/>
          </p:cNvSpPr>
          <p:nvPr>
            <p:ph sz="quarter" idx="2"/>
          </p:nvPr>
        </p:nvSpPr>
        <p:spPr>
          <a:xfrm>
            <a:off x="457200" y="2286000"/>
            <a:ext cx="4038600" cy="3886200"/>
          </a:xfrm>
        </p:spPr>
        <p:txBody>
          <a:bodyPr/>
          <a:lstStyle/>
          <a:p>
            <a:r>
              <a:rPr lang="en-US" dirty="0">
                <a:latin typeface="Calibri" pitchFamily="34" charset="0"/>
              </a:rPr>
              <a:t>Gil </a:t>
            </a:r>
            <a:r>
              <a:rPr lang="en-US" dirty="0" err="1">
                <a:latin typeface="Calibri" pitchFamily="34" charset="0"/>
              </a:rPr>
              <a:t>Binenbaum</a:t>
            </a:r>
            <a:r>
              <a:rPr lang="en-US" dirty="0">
                <a:latin typeface="Calibri" pitchFamily="34" charset="0"/>
              </a:rPr>
              <a:t> MD MSCE</a:t>
            </a:r>
          </a:p>
          <a:p>
            <a:r>
              <a:rPr lang="en-US" dirty="0">
                <a:latin typeface="Calibri" pitchFamily="34" charset="0"/>
              </a:rPr>
              <a:t>Jaclyn </a:t>
            </a:r>
            <a:r>
              <a:rPr lang="en-US" dirty="0" err="1" smtClean="0">
                <a:latin typeface="Calibri" pitchFamily="34" charset="0"/>
              </a:rPr>
              <a:t>Gurwin</a:t>
            </a:r>
            <a:r>
              <a:rPr lang="en-US" dirty="0" smtClean="0">
                <a:latin typeface="Calibri" pitchFamily="34" charset="0"/>
              </a:rPr>
              <a:t>, MD</a:t>
            </a:r>
            <a:endParaRPr lang="en-US" dirty="0">
              <a:latin typeface="Calibri" pitchFamily="34" charset="0"/>
            </a:endParaRPr>
          </a:p>
          <a:p>
            <a:r>
              <a:rPr lang="en-US" dirty="0">
                <a:latin typeface="Calibri" pitchFamily="34" charset="0"/>
              </a:rPr>
              <a:t>Karen </a:t>
            </a:r>
            <a:r>
              <a:rPr lang="en-US" dirty="0" smtClean="0">
                <a:latin typeface="Calibri" pitchFamily="34" charset="0"/>
              </a:rPr>
              <a:t>Revere, MD</a:t>
            </a:r>
          </a:p>
          <a:p>
            <a:r>
              <a:rPr lang="en-US" dirty="0" smtClean="0">
                <a:latin typeface="Calibri" pitchFamily="34" charset="0"/>
              </a:rPr>
              <a:t>Stephanie Davidson, MD</a:t>
            </a:r>
          </a:p>
          <a:p>
            <a:r>
              <a:rPr lang="en-US" dirty="0" smtClean="0">
                <a:latin typeface="Calibri" pitchFamily="34" charset="0"/>
              </a:rPr>
              <a:t>Erin </a:t>
            </a:r>
            <a:r>
              <a:rPr lang="en-US" dirty="0" err="1" smtClean="0">
                <a:latin typeface="Calibri" pitchFamily="34" charset="0"/>
              </a:rPr>
              <a:t>Kiskis</a:t>
            </a:r>
            <a:r>
              <a:rPr lang="en-US" dirty="0" smtClean="0">
                <a:latin typeface="Calibri" pitchFamily="34" charset="0"/>
              </a:rPr>
              <a:t>, MD</a:t>
            </a:r>
          </a:p>
        </p:txBody>
      </p:sp>
      <p:sp>
        <p:nvSpPr>
          <p:cNvPr id="7" name="Content Placeholder 6"/>
          <p:cNvSpPr>
            <a:spLocks noGrp="1"/>
          </p:cNvSpPr>
          <p:nvPr>
            <p:ph sz="quarter" idx="4"/>
          </p:nvPr>
        </p:nvSpPr>
        <p:spPr>
          <a:xfrm>
            <a:off x="4648200" y="2286000"/>
            <a:ext cx="4038600" cy="3886200"/>
          </a:xfrm>
        </p:spPr>
        <p:txBody>
          <a:bodyPr/>
          <a:lstStyle/>
          <a:p>
            <a:r>
              <a:rPr lang="en-US" dirty="0" smtClean="0">
                <a:latin typeface="Calibri" pitchFamily="34" charset="0"/>
              </a:rPr>
              <a:t>Rebecca Mitchell</a:t>
            </a:r>
          </a:p>
          <a:p>
            <a:r>
              <a:rPr lang="en-US" dirty="0" smtClean="0">
                <a:latin typeface="Calibri" pitchFamily="34" charset="0"/>
              </a:rPr>
              <a:t>Adam Rizzo</a:t>
            </a:r>
          </a:p>
          <a:p>
            <a:r>
              <a:rPr lang="en-US" dirty="0" smtClean="0">
                <a:latin typeface="Calibri" pitchFamily="34" charset="0"/>
              </a:rPr>
              <a:t>Jenni Drozdek</a:t>
            </a:r>
            <a:endParaRPr lang="en-US" dirty="0">
              <a:latin typeface="Calibri" pitchFamily="34" charset="0"/>
            </a:endParaRPr>
          </a:p>
        </p:txBody>
      </p:sp>
      <p:pic>
        <p:nvPicPr>
          <p:cNvPr id="5122" name="Picture 2" descr="http://6b6bb243ffa6ba8e0b56-15afd39f2c0d6f48346f9b8e610363eb.r95.cf2.rackcdn.com/PerelmanMedicine_logo_RB.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219200"/>
            <a:ext cx="2699335" cy="914400"/>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219200"/>
            <a:ext cx="2922309"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70379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796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8184" y="2068068"/>
            <a:ext cx="2414016" cy="4036922"/>
          </a:xfrm>
          <a:prstGeom prst="rect">
            <a:avLst/>
          </a:prstGeom>
        </p:spPr>
      </p:pic>
      <p:sp>
        <p:nvSpPr>
          <p:cNvPr id="6" name="Title 5"/>
          <p:cNvSpPr>
            <a:spLocks noGrp="1"/>
          </p:cNvSpPr>
          <p:nvPr>
            <p:ph type="ctrTitle"/>
          </p:nvPr>
        </p:nvSpPr>
        <p:spPr/>
        <p:txBody>
          <a:bodyPr/>
          <a:lstStyle/>
          <a:p>
            <a:r>
              <a:rPr lang="en-US" dirty="0" smtClean="0">
                <a:solidFill>
                  <a:schemeClr val="bg1"/>
                </a:solidFill>
              </a:rPr>
              <a:t>Mother and Child Figure, late 1800s early 1900s, </a:t>
            </a:r>
            <a:r>
              <a:rPr lang="en-US" dirty="0" err="1" smtClean="0">
                <a:solidFill>
                  <a:schemeClr val="bg1"/>
                </a:solidFill>
              </a:rPr>
              <a:t>Pende</a:t>
            </a:r>
            <a:r>
              <a:rPr lang="en-US" dirty="0" smtClean="0">
                <a:solidFill>
                  <a:schemeClr val="bg1"/>
                </a:solidFill>
              </a:rPr>
              <a:t>, 1931.426</a:t>
            </a:r>
            <a:endParaRPr lang="en-US" dirty="0">
              <a:solidFill>
                <a:schemeClr val="bg1"/>
              </a:solidFill>
            </a:endParaRPr>
          </a:p>
        </p:txBody>
      </p:sp>
    </p:spTree>
    <p:extLst>
      <p:ext uri="{BB962C8B-B14F-4D97-AF65-F5344CB8AC3E}">
        <p14:creationId xmlns:p14="http://schemas.microsoft.com/office/powerpoint/2010/main" val="2746800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8832" y="2068068"/>
            <a:ext cx="3020568" cy="4267986"/>
          </a:xfrm>
          <a:prstGeom prst="rect">
            <a:avLst/>
          </a:prstGeom>
        </p:spPr>
      </p:pic>
      <p:sp>
        <p:nvSpPr>
          <p:cNvPr id="8" name="Title 7"/>
          <p:cNvSpPr>
            <a:spLocks noGrp="1"/>
          </p:cNvSpPr>
          <p:nvPr>
            <p:ph type="ctrTitle"/>
          </p:nvPr>
        </p:nvSpPr>
        <p:spPr/>
        <p:txBody>
          <a:bodyPr/>
          <a:lstStyle/>
          <a:p>
            <a:r>
              <a:rPr lang="en-US" dirty="0" smtClean="0">
                <a:solidFill>
                  <a:schemeClr val="bg1"/>
                </a:solidFill>
              </a:rPr>
              <a:t>Headdress, early 1900s, </a:t>
            </a:r>
            <a:r>
              <a:rPr lang="en-US" dirty="0" err="1" smtClean="0">
                <a:solidFill>
                  <a:schemeClr val="bg1"/>
                </a:solidFill>
              </a:rPr>
              <a:t>Ejagham</a:t>
            </a:r>
            <a:r>
              <a:rPr lang="en-US" dirty="0" smtClean="0">
                <a:solidFill>
                  <a:schemeClr val="bg1"/>
                </a:solidFill>
              </a:rPr>
              <a:t> people, 1990.23</a:t>
            </a:r>
            <a:endParaRPr lang="en-US"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304800"/>
            <a:ext cx="2544334" cy="6293879"/>
          </a:xfrm>
          <a:prstGeom prst="rect">
            <a:avLst/>
          </a:prstGeom>
        </p:spPr>
      </p:pic>
      <p:sp>
        <p:nvSpPr>
          <p:cNvPr id="8" name="Title 7"/>
          <p:cNvSpPr>
            <a:spLocks noGrp="1"/>
          </p:cNvSpPr>
          <p:nvPr>
            <p:ph type="ctrTitle"/>
          </p:nvPr>
        </p:nvSpPr>
        <p:spPr/>
        <p:txBody>
          <a:bodyPr/>
          <a:lstStyle/>
          <a:p>
            <a:pPr algn="ctr"/>
            <a:r>
              <a:rPr lang="en-US" dirty="0" smtClean="0">
                <a:solidFill>
                  <a:schemeClr val="bg1"/>
                </a:solidFill>
              </a:rPr>
              <a:t>Veranda Post, by </a:t>
            </a:r>
            <a:r>
              <a:rPr lang="en-US" dirty="0" err="1" smtClean="0">
                <a:solidFill>
                  <a:schemeClr val="bg1"/>
                </a:solidFill>
              </a:rPr>
              <a:t>Agbonbiofe</a:t>
            </a:r>
            <a:r>
              <a:rPr lang="en-US" dirty="0" smtClean="0">
                <a:solidFill>
                  <a:schemeClr val="bg1"/>
                </a:solidFill>
              </a:rPr>
              <a:t>, early to mid 1900s; 1969.55</a:t>
            </a:r>
            <a:endParaRPr lang="en-US"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1447800"/>
            <a:ext cx="3247644" cy="3967368"/>
          </a:xfrm>
          <a:prstGeom prst="rect">
            <a:avLst/>
          </a:prstGeom>
        </p:spPr>
      </p:pic>
      <p:sp>
        <p:nvSpPr>
          <p:cNvPr id="6" name="Title 5"/>
          <p:cNvSpPr>
            <a:spLocks noGrp="1"/>
          </p:cNvSpPr>
          <p:nvPr>
            <p:ph type="ctrTitle"/>
          </p:nvPr>
        </p:nvSpPr>
        <p:spPr/>
        <p:txBody>
          <a:bodyPr/>
          <a:lstStyle/>
          <a:p>
            <a:r>
              <a:rPr lang="en-US" dirty="0" smtClean="0">
                <a:solidFill>
                  <a:schemeClr val="bg1"/>
                </a:solidFill>
                <a:latin typeface="Calibri" panose="020F0502020204030204" pitchFamily="34" charset="0"/>
              </a:rPr>
              <a:t>Standing Figure; 900-400 BC; Olmec, 1990.219</a:t>
            </a:r>
            <a:endParaRPr lang="en-US" dirty="0">
              <a:solidFill>
                <a:schemeClr val="bg1"/>
              </a:solidFill>
              <a:latin typeface="Calibri" panose="020F0502020204030204" pitchFamily="34" charset="0"/>
            </a:endParaRPr>
          </a:p>
        </p:txBody>
      </p:sp>
    </p:spTree>
    <p:extLst>
      <p:ext uri="{BB962C8B-B14F-4D97-AF65-F5344CB8AC3E}">
        <p14:creationId xmlns:p14="http://schemas.microsoft.com/office/powerpoint/2010/main" val="2749230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1295400"/>
            <a:ext cx="4572000" cy="5201014"/>
          </a:xfrm>
          <a:prstGeom prst="rect">
            <a:avLst/>
          </a:prstGeom>
        </p:spPr>
      </p:pic>
      <p:sp>
        <p:nvSpPr>
          <p:cNvPr id="6" name="Title 5"/>
          <p:cNvSpPr>
            <a:spLocks noGrp="1"/>
          </p:cNvSpPr>
          <p:nvPr>
            <p:ph type="ctrTitle"/>
          </p:nvPr>
        </p:nvSpPr>
        <p:spPr/>
        <p:txBody>
          <a:bodyPr/>
          <a:lstStyle/>
          <a:p>
            <a:r>
              <a:rPr lang="en-US" dirty="0" smtClean="0">
                <a:solidFill>
                  <a:schemeClr val="bg1"/>
                </a:solidFill>
                <a:latin typeface="Calibri" panose="020F0502020204030204" pitchFamily="34" charset="0"/>
              </a:rPr>
              <a:t>Standing Female with a Basket, 600-1000 AD; Veracruz style</a:t>
            </a:r>
            <a:endParaRPr lang="en-US" dirty="0">
              <a:solidFill>
                <a:schemeClr val="bg1"/>
              </a:solidFill>
              <a:latin typeface="Calibri" panose="020F0502020204030204" pitchFamily="34" charset="0"/>
            </a:endParaRPr>
          </a:p>
        </p:txBody>
      </p:sp>
    </p:spTree>
    <p:extLst>
      <p:ext uri="{BB962C8B-B14F-4D97-AF65-F5344CB8AC3E}">
        <p14:creationId xmlns:p14="http://schemas.microsoft.com/office/powerpoint/2010/main" val="1212419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8020" y="2068067"/>
            <a:ext cx="4411980" cy="4402121"/>
          </a:xfrm>
          <a:prstGeom prst="rect">
            <a:avLst/>
          </a:prstGeom>
        </p:spPr>
      </p:pic>
      <p:sp>
        <p:nvSpPr>
          <p:cNvPr id="6" name="Title 5"/>
          <p:cNvSpPr>
            <a:spLocks noGrp="1"/>
          </p:cNvSpPr>
          <p:nvPr>
            <p:ph type="ctrTitle"/>
          </p:nvPr>
        </p:nvSpPr>
        <p:spPr/>
        <p:txBody>
          <a:bodyPr/>
          <a:lstStyle/>
          <a:p>
            <a:r>
              <a:rPr lang="en-US" dirty="0" smtClean="0">
                <a:solidFill>
                  <a:schemeClr val="bg1"/>
                </a:solidFill>
                <a:latin typeface="Calibri" panose="020F0502020204030204" pitchFamily="34" charset="0"/>
              </a:rPr>
              <a:t>Vessel with Battle Scene, 600-900 AD; Maya culture, 2012.32</a:t>
            </a:r>
            <a:endParaRPr lang="en-US" dirty="0">
              <a:solidFill>
                <a:schemeClr val="bg1"/>
              </a:solidFill>
              <a:latin typeface="Calibri" panose="020F0502020204030204" pitchFamily="34" charset="0"/>
            </a:endParaRPr>
          </a:p>
        </p:txBody>
      </p:sp>
    </p:spTree>
    <p:extLst>
      <p:ext uri="{BB962C8B-B14F-4D97-AF65-F5344CB8AC3E}">
        <p14:creationId xmlns:p14="http://schemas.microsoft.com/office/powerpoint/2010/main" val="3490847379"/>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CMA_PPT_on_blk">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useum head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CMA_PPT_on_blk</Template>
  <TotalTime>63</TotalTime>
  <Words>2293</Words>
  <Application>Microsoft Office PowerPoint</Application>
  <PresentationFormat>On-screen Show (4:3)</PresentationFormat>
  <Paragraphs>217</Paragraphs>
  <Slides>33</Slides>
  <Notes>22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33</vt:i4>
      </vt:variant>
    </vt:vector>
  </HeadingPairs>
  <TitlesOfParts>
    <vt:vector size="45" baseType="lpstr">
      <vt:lpstr>Arial Unicode MS</vt:lpstr>
      <vt:lpstr>Arial</vt:lpstr>
      <vt:lpstr>Avenir LT Pro 35 Light</vt:lpstr>
      <vt:lpstr>Bookman Old Style</vt:lpstr>
      <vt:lpstr>Calibri</vt:lpstr>
      <vt:lpstr>Calibri Light</vt:lpstr>
      <vt:lpstr>Gill Sans MT</vt:lpstr>
      <vt:lpstr>Wingdings</vt:lpstr>
      <vt:lpstr>Wingdings 3</vt:lpstr>
      <vt:lpstr>CMA_PPT_on_blk</vt:lpstr>
      <vt:lpstr>Office Theme</vt:lpstr>
      <vt:lpstr>Origin</vt:lpstr>
      <vt:lpstr>Cultural Awareness and Empathy Alicia Hudson Garr, The Cleveland Museum of Art and Martin Kohn, The Cleveland Clinic Wednesday 6-8-2016</vt:lpstr>
      <vt:lpstr>*Audience; has included 1st yr Medical Residents in Internal Medicine from UH; OT/ PT students from CSU; and seasoned medical practioners from the VA Cleveland *Numbers of Students- up to 30 in a session; session length; 20 minutes *Students and seasoned medical practioners were required to be present for the sessions *Their particular program goals were unclear; we communicated that our goals were not to try to suddenly make everyone culturally sensitive but to use the collection as a way to highlight what perceptions they bring to human transactions </vt:lpstr>
      <vt:lpstr>Our cultural empathy session is on “Beauty” We use objects from non-western galleries to draw an awareness to how culturally-sensitized our ideas of Beauty are.</vt:lpstr>
      <vt:lpstr>Mother and Child Figure, late 1800s early 1900s, Pende, 1931.426</vt:lpstr>
      <vt:lpstr>Headdress, early 1900s, Ejagham people, 1990.23</vt:lpstr>
      <vt:lpstr>Veranda Post, by Agbonbiofe, early to mid 1900s; 1969.55</vt:lpstr>
      <vt:lpstr>Standing Figure; 900-400 BC; Olmec, 1990.219</vt:lpstr>
      <vt:lpstr>Standing Female with a Basket, 600-1000 AD; Veracruz style</vt:lpstr>
      <vt:lpstr>Vessel with Battle Scene, 600-900 AD; Maya culture, 2012.32</vt:lpstr>
      <vt:lpstr>We feel this is a useful exercise but never try to imply that we are somehow going to make participants sensitive to other cultures through a one-off experience. But we feel if we are able to give the participants a greater sense of what they bring to human transactions that we are successful.  </vt:lpstr>
      <vt:lpstr>PowerPoint Presentation</vt:lpstr>
      <vt:lpstr>Art of Analysis Jennifer Lehe, Columbus Museum of Art Linda Stone, MD, The Ohio State University College of Medicine </vt:lpstr>
      <vt:lpstr>PowerPoint Presentation</vt:lpstr>
      <vt:lpstr>PowerPoint Presentation</vt:lpstr>
      <vt:lpstr>PowerPoint Presentation</vt:lpstr>
      <vt:lpstr>Some key CMA conditions for fostering empathetic thinking dispositions: Learner-centered instruction in a visitor-centered museum Works that support perspective taking and the exploration of social issues Philosophy of active engagement in “thinking like an artist” dispositions of creative and critical thinking</vt:lpstr>
      <vt:lpstr>PowerPoint Presentation</vt:lpstr>
      <vt:lpstr>PowerPoint Presentation</vt:lpstr>
      <vt:lpstr>PowerPoint Presentation</vt:lpstr>
      <vt:lpstr>PowerPoint Presentation</vt:lpstr>
      <vt:lpstr>PowerPoint Presentation</vt:lpstr>
      <vt:lpstr>PowerPoint Presentation</vt:lpstr>
      <vt:lpstr>Building Observation and Empathy  Through Art</vt:lpstr>
      <vt:lpstr>Course Overview</vt:lpstr>
      <vt:lpstr>From the familiar to the unknown </vt:lpstr>
      <vt:lpstr>Cultural Awareness</vt:lpstr>
      <vt:lpstr>Who is suffering the most?</vt:lpstr>
      <vt:lpstr>Seeing from multiple perspectives</vt:lpstr>
      <vt:lpstr>Prompt: Find an image of a person with whom you find it difficult to empathize </vt:lpstr>
      <vt:lpstr>Results</vt:lpstr>
      <vt:lpstr>Future Directions</vt:lpstr>
      <vt:lpstr>Additional Faculty</vt:lpstr>
      <vt:lpstr>PowerPoint Presentation</vt:lpstr>
    </vt:vector>
  </TitlesOfParts>
  <Company>The Cleveland Museum of Art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Bridget Weber</dc:creator>
  <cp:lastModifiedBy>Vincent, Charles</cp:lastModifiedBy>
  <cp:revision>13</cp:revision>
  <dcterms:created xsi:type="dcterms:W3CDTF">2011-06-02T14:09:08Z</dcterms:created>
  <dcterms:modified xsi:type="dcterms:W3CDTF">2016-06-28T14:41:11Z</dcterms:modified>
</cp:coreProperties>
</file>